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9" r:id="rId2"/>
    <p:sldId id="261" r:id="rId3"/>
    <p:sldId id="289" r:id="rId4"/>
    <p:sldId id="290" r:id="rId5"/>
    <p:sldId id="288" r:id="rId6"/>
    <p:sldId id="291" r:id="rId7"/>
    <p:sldId id="292" r:id="rId8"/>
    <p:sldId id="293" r:id="rId9"/>
    <p:sldId id="295" r:id="rId10"/>
    <p:sldId id="297" r:id="rId11"/>
    <p:sldId id="281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20" r:id="rId32"/>
    <p:sldId id="318" r:id="rId33"/>
    <p:sldId id="319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2" r:id="rId45"/>
    <p:sldId id="33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9"/>
            <p14:sldId id="290"/>
            <p14:sldId id="288"/>
            <p14:sldId id="291"/>
            <p14:sldId id="292"/>
            <p14:sldId id="293"/>
            <p14:sldId id="295"/>
            <p14:sldId id="297"/>
          </p14:sldIdLst>
        </p14:section>
        <p14:section name="Untitled Section" id="{81F35DB7-AB4D-4FFD-8336-5D659597B763}">
          <p14:sldIdLst>
            <p14:sldId id="281"/>
            <p14:sldId id="298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0"/>
            <p14:sldId id="318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1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3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10th INTERNATIONAL SYMPOSIUM ON ADVANCED TOPICS IN ELECTRICAL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CEE4F-2ECE-4F5A-B083-59299EBD741B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M. S. Ebrahimi, E. Yousefi,	K. Khaloozadeh,	H. Khaloozadeh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10th INTERNATIONAL SYMPOSIUM ON ADVANCED TOPICS IN ELECTRICAL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CEE4F-2ECE-4F5A-B083-59299EBD741B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M. S. Ebrahimi, E. Yousefi,	K. Khaloozadeh,	H. Khaloozadeh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10th INTERNATIONAL SYMPOSIUM ON ADVANCED TOPICS IN ELECTRICAL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CEE4F-2ECE-4F5A-B083-59299EBD741B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M. S. Ebrahimi, E. Yousefi,	K. Khaloozadeh,	H. Khaloozadeh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10th INTERNATIONAL SYMPOSIUM ON ADVANCED TOPICS IN ELECTRICAL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S. Ebrahimi, E. Yousefi,	K. Khaloozadeh,	H. Khaloozadeh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E4F-2ECE-4F5A-B083-59299EBD74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CE8C9B-0A24-4FFA-9B5C-5756803F7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35DBCDC-8AD5-4403-8E42-372D2E22F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artprintcollection.com/detailPage.php?printID=37667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artprintcollection.com/detailPage.php?printID=3766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4376" y="304801"/>
            <a:ext cx="8771024" cy="1447799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Zar" pitchFamily="2" charset="-78"/>
              </a:rPr>
              <a:t>نمونه هایی از پروژه های کارشناسی مهندسی کنترل در دانشگاه صنعتی خواجه نصیرالدین طوسی</a:t>
            </a:r>
            <a:endParaRPr lang="en-US" sz="3600" dirty="0">
              <a:cs typeface="B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7400" y="3810000"/>
            <a:ext cx="4772528" cy="6096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latin typeface="+mn-lt"/>
                <a:cs typeface="B Zar" pitchFamily="2" charset="-78"/>
              </a:rPr>
              <a:t>استاد راهنما: حمید خالوزاده</a:t>
            </a:r>
            <a:endParaRPr lang="en-US" sz="2400" dirty="0" smtClean="0">
              <a:latin typeface="+mn-lt"/>
              <a:cs typeface="B Zar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000" b="1" dirty="0">
                <a:solidFill>
                  <a:srgbClr val="0000CC"/>
                </a:solidFill>
                <a:cs typeface="B Nazanin" pitchFamily="2" charset="-78"/>
              </a:rPr>
              <a:t>مراحل شناسايی </a:t>
            </a:r>
            <a:r>
              <a:rPr lang="fa-IR" sz="3000" b="1" dirty="0" smtClean="0">
                <a:solidFill>
                  <a:srgbClr val="0000CC"/>
                </a:solidFill>
                <a:cs typeface="B Nazanin" pitchFamily="2" charset="-78"/>
              </a:rPr>
              <a:t>پارامتري </a:t>
            </a:r>
            <a:endParaRPr lang="en-US" sz="3000" b="1" dirty="0">
              <a:solidFill>
                <a:srgbClr val="0000CC"/>
              </a:solidFill>
              <a:cs typeface="B Nazanin" pitchFamily="2" charset="-78"/>
            </a:endParaRPr>
          </a:p>
        </p:txBody>
      </p:sp>
      <p:graphicFrame>
        <p:nvGraphicFramePr>
          <p:cNvPr id="1843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4343400"/>
          <a:ext cx="23622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1854000" imgH="583920" progId="Equation.3">
                  <p:embed/>
                </p:oleObj>
              </mc:Choice>
              <mc:Fallback>
                <p:oleObj name="Equation" r:id="rId3" imgW="18540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23622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5410200"/>
          <a:ext cx="24384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1815840" imgH="203040" progId="Equation.3">
                  <p:embed/>
                </p:oleObj>
              </mc:Choice>
              <mc:Fallback>
                <p:oleObj name="Equation" r:id="rId5" imgW="1815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24384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4953000"/>
          <a:ext cx="12954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685800" imgH="838080" progId="Equation.3">
                  <p:embed/>
                </p:oleObj>
              </mc:Choice>
              <mc:Fallback>
                <p:oleObj name="Equation" r:id="rId7" imgW="685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12954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14400" y="19812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fa-IR" sz="2000" dirty="0">
                <a:latin typeface="Verdana" pitchFamily="34" charset="0"/>
                <a:cs typeface="B Nazanin" pitchFamily="2" charset="-78"/>
              </a:rPr>
              <a:t> انتخاب ورودی مناسب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fa-IR" sz="2000" dirty="0">
                <a:latin typeface="Verdana" pitchFamily="34" charset="0"/>
                <a:cs typeface="B Nazanin" pitchFamily="2" charset="-78"/>
              </a:rPr>
              <a:t> ثبت ورودی و خروجی با زمان نمونه برداری ثابت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fa-IR" sz="2000" dirty="0">
                <a:latin typeface="Verdana" pitchFamily="34" charset="0"/>
                <a:cs typeface="B Nazanin" pitchFamily="2" charset="-78"/>
              </a:rPr>
              <a:t> شناسايی پارامترهای مجهول 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fa-IR" sz="2000" dirty="0">
                <a:latin typeface="Verdana" pitchFamily="34" charset="0"/>
                <a:cs typeface="B Nazanin" pitchFamily="2" charset="-78"/>
              </a:rPr>
              <a:t> انتخاب مدل رگرسيون خطی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fa-IR" sz="2000" dirty="0">
                <a:latin typeface="Verdana" pitchFamily="34" charset="0"/>
                <a:cs typeface="B Nazanin" pitchFamily="2" charset="-78"/>
              </a:rPr>
              <a:t> يافتن پارامترهای مجهول با يک روش حل بهينه مثل حداقل مربعات خطا</a:t>
            </a:r>
          </a:p>
          <a:p>
            <a:pPr algn="r" rtl="1">
              <a:spcBef>
                <a:spcPct val="50000"/>
              </a:spcBef>
            </a:pPr>
            <a:endParaRPr lang="fa-IR" sz="2000" dirty="0">
              <a:latin typeface="Verdana" pitchFamily="34" charset="0"/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000" dirty="0">
              <a:latin typeface="Verdan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8133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txBody>
          <a:bodyPr/>
          <a:lstStyle/>
          <a:p>
            <a:pPr algn="ctr"/>
            <a:r>
              <a:rPr lang="fa-IR" sz="3000" b="1" dirty="0">
                <a:solidFill>
                  <a:srgbClr val="0000CC"/>
                </a:solidFill>
                <a:cs typeface="B Nazanin" pitchFamily="2" charset="-78"/>
              </a:rPr>
              <a:t> انتخاب </a:t>
            </a:r>
            <a:r>
              <a:rPr lang="fa-IR" sz="3000" b="1" dirty="0" smtClean="0">
                <a:solidFill>
                  <a:srgbClr val="0000CC"/>
                </a:solidFill>
                <a:cs typeface="B Nazanin" pitchFamily="2" charset="-78"/>
              </a:rPr>
              <a:t>کنترل کننده مناسب</a:t>
            </a:r>
            <a:endParaRPr lang="en-US" sz="3000" b="1" dirty="0">
              <a:solidFill>
                <a:srgbClr val="0000CC"/>
              </a:solidFill>
              <a:cs typeface="B Nazanin" pitchFamily="2" charset="-78"/>
            </a:endParaRPr>
          </a:p>
        </p:txBody>
      </p:sp>
      <p:graphicFrame>
        <p:nvGraphicFramePr>
          <p:cNvPr id="2970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9284688"/>
              </p:ext>
            </p:extLst>
          </p:nvPr>
        </p:nvGraphicFramePr>
        <p:xfrm>
          <a:off x="685800" y="1981200"/>
          <a:ext cx="1981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1384200" imgH="393480" progId="Equation.3">
                  <p:embed/>
                </p:oleObj>
              </mc:Choice>
              <mc:Fallback>
                <p:oleObj name="Equation" r:id="rId3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1981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1606689"/>
            <a:ext cx="7848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2000" b="1" dirty="0">
                <a:cs typeface="B Nazanin" pitchFamily="2" charset="-78"/>
              </a:rPr>
              <a:t> تعيين اهداف کنترلی</a:t>
            </a:r>
          </a:p>
          <a:p>
            <a:pPr lvl="1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dirty="0" smtClean="0">
                <a:solidFill>
                  <a:srgbClr val="FF0066"/>
                </a:solidFill>
                <a:cs typeface="B Nazanin" pitchFamily="2" charset="-78"/>
              </a:rPr>
              <a:t>کنترل </a:t>
            </a:r>
            <a:r>
              <a:rPr lang="fa-IR" sz="2000" dirty="0">
                <a:solidFill>
                  <a:srgbClr val="FF0066"/>
                </a:solidFill>
                <a:cs typeface="B Nazanin" pitchFamily="2" charset="-78"/>
              </a:rPr>
              <a:t>کننده انتگرالی</a:t>
            </a:r>
          </a:p>
          <a:p>
            <a:pPr lvl="1" algn="r" rtl="1">
              <a:spcBef>
                <a:spcPct val="50000"/>
              </a:spcBef>
              <a:buFont typeface="Wingdings" pitchFamily="2" charset="2"/>
              <a:buChar char="ü"/>
            </a:pPr>
            <a:endParaRPr lang="fa-IR" sz="2000" dirty="0">
              <a:solidFill>
                <a:srgbClr val="FF0066"/>
              </a:solidFill>
              <a:cs typeface="B Nazanin" pitchFamily="2" charset="-78"/>
            </a:endParaRPr>
          </a:p>
          <a:p>
            <a:pPr lvl="1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dirty="0">
                <a:solidFill>
                  <a:srgbClr val="FF0066"/>
                </a:solidFill>
                <a:cs typeface="B Nazanin" pitchFamily="2" charset="-78"/>
              </a:rPr>
              <a:t>کنترل کننده تناسبی- انتگرالی </a:t>
            </a:r>
          </a:p>
          <a:p>
            <a:pPr algn="r" rtl="1">
              <a:spcBef>
                <a:spcPct val="50000"/>
              </a:spcBef>
            </a:pPr>
            <a:r>
              <a:rPr lang="fa-IR" sz="2000" b="1" dirty="0" smtClean="0">
                <a:solidFill>
                  <a:srgbClr val="CC0000"/>
                </a:solidFill>
                <a:cs typeface="B Nazanin" pitchFamily="2" charset="-78"/>
              </a:rPr>
              <a:t> روش های طراحی سيستم های کنترل ديجيتال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2000" dirty="0" smtClean="0">
                <a:solidFill>
                  <a:srgbClr val="FF0066"/>
                </a:solidFill>
                <a:cs typeface="B Nazanin" pitchFamily="2" charset="-78"/>
              </a:rPr>
              <a:t>طراحی براساس معادل زمان-گسسته يک کنترل کننده آنالوگ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2000" dirty="0" smtClean="0">
                <a:cs typeface="B Nazanin" pitchFamily="2" charset="-78"/>
              </a:rPr>
              <a:t> طراحی براساس مکان ريشه ها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2000" dirty="0" smtClean="0">
                <a:cs typeface="B Nazanin" pitchFamily="2" charset="-78"/>
              </a:rPr>
              <a:t> طراحی براساس پاسخ فرکانسی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2000" dirty="0" smtClean="0">
                <a:cs typeface="B Nazanin" pitchFamily="2" charset="-78"/>
              </a:rPr>
              <a:t>روش طراحی تحليلی 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 dirty="0" smtClean="0">
                <a:solidFill>
                  <a:srgbClr val="CC0000"/>
                </a:solidFill>
                <a:cs typeface="B Nazanin" pitchFamily="2" charset="-78"/>
              </a:rPr>
              <a:t>پیاده سازی عملی سیستم کنترل و مشاهده عملکرد</a:t>
            </a:r>
            <a:endParaRPr lang="fa-IR" sz="2000" b="1" dirty="0" smtClean="0"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2000" dirty="0">
              <a:solidFill>
                <a:srgbClr val="FF0066"/>
              </a:solidFill>
              <a:cs typeface="B Nazanin" pitchFamily="2" charset="-78"/>
            </a:endParaRPr>
          </a:p>
        </p:txBody>
      </p:sp>
      <p:graphicFrame>
        <p:nvGraphicFramePr>
          <p:cNvPr id="2970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9933454"/>
              </p:ext>
            </p:extLst>
          </p:nvPr>
        </p:nvGraphicFramePr>
        <p:xfrm>
          <a:off x="685800" y="2819400"/>
          <a:ext cx="3352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2298600" imgH="393480" progId="Equation.3">
                  <p:embed/>
                </p:oleObj>
              </mc:Choice>
              <mc:Fallback>
                <p:oleObj name="Equation" r:id="rId5" imgW="229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3352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79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1216025"/>
          </a:xfrm>
        </p:spPr>
        <p:txBody>
          <a:bodyPr/>
          <a:lstStyle/>
          <a:p>
            <a:pPr algn="ctr" rtl="1"/>
            <a:r>
              <a:rPr lang="fa-IR" sz="3000" b="1">
                <a:solidFill>
                  <a:srgbClr val="0000CC"/>
                </a:solidFill>
                <a:cs typeface="B Nazanin" pitchFamily="2" charset="-78"/>
              </a:rPr>
              <a:t>ساختار بلوک</a:t>
            </a:r>
            <a:r>
              <a:rPr lang="fa-IR">
                <a:solidFill>
                  <a:srgbClr val="0000CC"/>
                </a:solidFill>
              </a:rPr>
              <a:t> </a:t>
            </a:r>
            <a:r>
              <a:rPr lang="en-US" sz="2800">
                <a:solidFill>
                  <a:srgbClr val="0000CC"/>
                </a:solidFill>
                <a:cs typeface="ARYA" pitchFamily="2" charset="-78"/>
              </a:rPr>
              <a:t>I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239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000">
                <a:cs typeface="B Nazanin" pitchFamily="2" charset="-78"/>
              </a:rPr>
              <a:t>موتور</a:t>
            </a:r>
            <a:r>
              <a:rPr lang="fa-IR"/>
              <a:t> </a:t>
            </a:r>
            <a:r>
              <a:rPr lang="en-US">
                <a:latin typeface="Arial" pitchFamily="34" charset="0"/>
              </a:rPr>
              <a:t>DC</a:t>
            </a:r>
            <a:r>
              <a:rPr lang="fa-IR"/>
              <a:t> 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6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000">
                <a:cs typeface="B Nazanin" pitchFamily="2" charset="-78"/>
              </a:rPr>
              <a:t>سنسور سرعت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000">
                <a:cs typeface="B Nazanin" pitchFamily="2" charset="-78"/>
              </a:rPr>
              <a:t>مدار</a:t>
            </a:r>
            <a:r>
              <a:rPr lang="fa-IR"/>
              <a:t> </a:t>
            </a:r>
            <a:r>
              <a:rPr lang="en-US">
                <a:latin typeface="Arial" pitchFamily="34" charset="0"/>
              </a:rPr>
              <a:t>Schmitt trigger</a:t>
            </a:r>
            <a:endParaRPr lang="fa-IR">
              <a:latin typeface="Arial" pitchFamily="34" charset="0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latin typeface="Arial" pitchFamily="34" charset="0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000">
                <a:cs typeface="B Nazanin" pitchFamily="2" charset="-78"/>
              </a:rPr>
              <a:t>فرستنده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000">
                <a:cs typeface="B Nazanin" pitchFamily="2" charset="-78"/>
              </a:rPr>
              <a:t>گيرنده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en-US">
                <a:latin typeface="Arial" pitchFamily="34" charset="0"/>
              </a:rPr>
              <a:t>DAC</a:t>
            </a:r>
            <a:r>
              <a:rPr lang="fa-IR"/>
              <a:t> 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/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en-US">
                <a:latin typeface="Arial" pitchFamily="34" charset="0"/>
              </a:rPr>
              <a:t>Driver</a:t>
            </a:r>
          </a:p>
        </p:txBody>
      </p:sp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9812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-152400" y="3733800"/>
            <a:ext cx="426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ابعاد:</a:t>
            </a:r>
            <a:r>
              <a:rPr lang="en-US" sz="1400">
                <a:latin typeface="Arial" pitchFamily="34" charset="0"/>
              </a:rPr>
              <a:t>14.5×18.5×4 mm</a:t>
            </a:r>
            <a:r>
              <a:rPr lang="en-US" sz="1400">
                <a:cs typeface="B Nazanin" pitchFamily="2" charset="-78"/>
              </a:rPr>
              <a:t> </a:t>
            </a:r>
            <a:endParaRPr lang="fa-IR" sz="1400"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وزن:</a:t>
            </a:r>
            <a:r>
              <a:rPr lang="en-US" sz="1400">
                <a:latin typeface="Arial" pitchFamily="34" charset="0"/>
              </a:rPr>
              <a:t>2 grams</a:t>
            </a:r>
            <a:r>
              <a:rPr lang="en-US"/>
              <a:t> </a:t>
            </a:r>
            <a:endParaRPr lang="fa-IR"/>
          </a:p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نوع مدولاسيون:</a:t>
            </a:r>
            <a:r>
              <a:rPr lang="en-US" sz="1400">
                <a:latin typeface="Arial" pitchFamily="34" charset="0"/>
              </a:rPr>
              <a:t>ASK</a:t>
            </a:r>
            <a:r>
              <a:rPr lang="en-US"/>
              <a:t> </a:t>
            </a:r>
            <a:endParaRPr lang="fa-IR"/>
          </a:p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فركانس مركزي:</a:t>
            </a:r>
            <a:r>
              <a:rPr lang="fa-IR"/>
              <a:t> </a:t>
            </a:r>
            <a:r>
              <a:rPr lang="en-US"/>
              <a:t> </a:t>
            </a:r>
            <a:r>
              <a:rPr lang="en-US" sz="1400">
                <a:latin typeface="Arial" pitchFamily="34" charset="0"/>
              </a:rPr>
              <a:t>435Mhz</a:t>
            </a:r>
            <a:r>
              <a:rPr lang="fa-IR"/>
              <a:t> </a:t>
            </a:r>
            <a:r>
              <a:rPr lang="fa-IR" sz="1600">
                <a:cs typeface="B Nazanin" pitchFamily="2" charset="-78"/>
              </a:rPr>
              <a:t>و</a:t>
            </a:r>
            <a:r>
              <a:rPr lang="en-US" sz="1400">
                <a:latin typeface="Arial" pitchFamily="34" charset="0"/>
              </a:rPr>
              <a:t>315Mhz</a:t>
            </a:r>
            <a:r>
              <a:rPr lang="en-US"/>
              <a:t> </a:t>
            </a:r>
            <a:endParaRPr lang="fa-IR"/>
          </a:p>
          <a:p>
            <a:pPr algn="r" rtl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Baud Rate</a:t>
            </a:r>
            <a:r>
              <a:rPr lang="fa-IR" sz="1400">
                <a:latin typeface="Arial" pitchFamily="34" charset="0"/>
              </a:rPr>
              <a:t> </a:t>
            </a:r>
            <a:r>
              <a:rPr lang="fa-IR" sz="1600">
                <a:cs typeface="B Nazanin" pitchFamily="2" charset="-78"/>
              </a:rPr>
              <a:t>اطلاعات ورودي: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300bps to</a:t>
            </a:r>
            <a:r>
              <a:rPr lang="en-US"/>
              <a:t> </a:t>
            </a:r>
            <a:r>
              <a:rPr lang="en-US" sz="1400">
                <a:latin typeface="Arial" pitchFamily="34" charset="0"/>
              </a:rPr>
              <a:t>4Kbps</a:t>
            </a:r>
            <a:endParaRPr lang="fa-IR" sz="1400">
              <a:latin typeface="Arial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تغذيه: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3V±10%</a:t>
            </a:r>
            <a:r>
              <a:rPr lang="en-US"/>
              <a:t> </a:t>
            </a:r>
          </a:p>
        </p:txBody>
      </p:sp>
      <p:pic>
        <p:nvPicPr>
          <p:cNvPr id="272399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6576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-228600" y="3505200"/>
            <a:ext cx="48006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 ابعاد:</a:t>
            </a:r>
            <a:r>
              <a:rPr lang="en-US" sz="1400">
                <a:latin typeface="Arial" pitchFamily="34" charset="0"/>
              </a:rPr>
              <a:t>44×12×7</a:t>
            </a:r>
            <a:r>
              <a:rPr lang="en-US"/>
              <a:t> </a:t>
            </a:r>
            <a:endParaRPr lang="fa-IR"/>
          </a:p>
          <a:p>
            <a:pPr algn="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 وزن: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3 grams</a:t>
            </a:r>
            <a:endParaRPr lang="fa-IR" sz="1400">
              <a:latin typeface="Arial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fa-IR" sz="1400">
                <a:latin typeface="Arial" pitchFamily="34" charset="0"/>
              </a:rPr>
              <a:t> </a:t>
            </a:r>
            <a:r>
              <a:rPr lang="fa-IR" sz="1600">
                <a:cs typeface="B Nazanin" pitchFamily="2" charset="-78"/>
              </a:rPr>
              <a:t>فركانس مركزي: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435Mhz</a:t>
            </a:r>
            <a:r>
              <a:rPr lang="fa-IR"/>
              <a:t> </a:t>
            </a:r>
            <a:r>
              <a:rPr lang="fa-IR" sz="1600">
                <a:cs typeface="B Nazanin" pitchFamily="2" charset="-78"/>
              </a:rPr>
              <a:t>و</a:t>
            </a:r>
            <a:r>
              <a:rPr lang="fa-IR"/>
              <a:t> </a:t>
            </a:r>
            <a:r>
              <a:rPr lang="en-US"/>
              <a:t> </a:t>
            </a:r>
            <a:r>
              <a:rPr lang="en-US" sz="1400">
                <a:latin typeface="Arial" pitchFamily="34" charset="0"/>
              </a:rPr>
              <a:t>315Mhz</a:t>
            </a:r>
            <a:endParaRPr lang="fa-IR" sz="1400">
              <a:latin typeface="Arial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fa-IR"/>
              <a:t> </a:t>
            </a:r>
            <a:r>
              <a:rPr lang="fa-IR" sz="1600">
                <a:cs typeface="B Nazanin" pitchFamily="2" charset="-78"/>
              </a:rPr>
              <a:t>نوع مدولاسيون: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ASK</a:t>
            </a:r>
            <a:r>
              <a:rPr lang="en-US"/>
              <a:t> </a:t>
            </a:r>
            <a:endParaRPr lang="fa-IR"/>
          </a:p>
          <a:p>
            <a:pPr algn="r" rtl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Baud Rate</a:t>
            </a:r>
            <a:r>
              <a:rPr lang="fa-IR"/>
              <a:t> </a:t>
            </a:r>
            <a:r>
              <a:rPr lang="fa-IR" sz="1600">
                <a:cs typeface="B Nazanin" pitchFamily="2" charset="-78"/>
              </a:rPr>
              <a:t>اطلاعات ورودي: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300bps to</a:t>
            </a:r>
            <a:r>
              <a:rPr lang="en-US"/>
              <a:t> </a:t>
            </a:r>
            <a:r>
              <a:rPr lang="en-US" sz="1400">
                <a:latin typeface="Arial" pitchFamily="34" charset="0"/>
              </a:rPr>
              <a:t>4Kbps</a:t>
            </a:r>
            <a:endParaRPr lang="fa-IR" sz="1400">
              <a:latin typeface="Arial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fa-IR"/>
              <a:t> </a:t>
            </a:r>
            <a:r>
              <a:rPr lang="fa-IR" sz="1600">
                <a:cs typeface="B Nazanin" pitchFamily="2" charset="-78"/>
              </a:rPr>
              <a:t>تغذيه:</a:t>
            </a:r>
            <a:r>
              <a:rPr lang="fa-IR"/>
              <a:t> </a:t>
            </a:r>
            <a:r>
              <a:rPr lang="en-US" sz="1400">
                <a:latin typeface="Arial" pitchFamily="34" charset="0"/>
              </a:rPr>
              <a:t>5V±20%</a:t>
            </a:r>
          </a:p>
        </p:txBody>
      </p:sp>
      <p:pic>
        <p:nvPicPr>
          <p:cNvPr id="272401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4724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1371600" y="5105400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>
                <a:cs typeface="B Nazanin" pitchFamily="2" charset="-78"/>
              </a:rPr>
              <a:t>شماتيک مبدل </a:t>
            </a:r>
            <a:r>
              <a:rPr lang="en-US" sz="1400">
                <a:latin typeface="Arial" pitchFamily="34" charset="0"/>
              </a:rPr>
              <a:t>D/A</a:t>
            </a:r>
            <a:r>
              <a:rPr lang="fa-IR" sz="1600">
                <a:cs typeface="B Nazanin" pitchFamily="2" charset="-78"/>
              </a:rPr>
              <a:t> به همراه مدار درايور</a:t>
            </a:r>
            <a:endParaRPr lang="en-US" sz="1600">
              <a:cs typeface="B Nazanin" pitchFamily="2" charset="-78"/>
            </a:endParaRPr>
          </a:p>
        </p:txBody>
      </p:sp>
      <p:sp>
        <p:nvSpPr>
          <p:cNvPr id="272405" name="Text Box 21"/>
          <p:cNvSpPr txBox="1">
            <a:spLocks noChangeArrowheads="1"/>
          </p:cNvSpPr>
          <p:nvPr/>
        </p:nvSpPr>
        <p:spPr bwMode="auto">
          <a:xfrm>
            <a:off x="2590800" y="6248400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cs typeface="B Zar" pitchFamily="2" charset="-78"/>
              </a:rPr>
              <a:t>شماتيک مدار طراحی </a:t>
            </a:r>
            <a:r>
              <a:rPr lang="fa-IR" sz="2000" dirty="0" smtClean="0">
                <a:cs typeface="B Zar" pitchFamily="2" charset="-78"/>
              </a:rPr>
              <a:t>شده</a:t>
            </a:r>
            <a:endParaRPr lang="en-US" sz="2000" dirty="0">
              <a:cs typeface="B Zar" pitchFamily="2" charset="-78"/>
            </a:endParaRPr>
          </a:p>
        </p:txBody>
      </p:sp>
      <p:pic>
        <p:nvPicPr>
          <p:cNvPr id="27240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3136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9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7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2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2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72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2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2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72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8" grpId="0"/>
      <p:bldP spid="272398" grpId="1"/>
      <p:bldP spid="272400" grpId="0"/>
      <p:bldP spid="272400" grpId="1"/>
      <p:bldP spid="272402" grpId="0"/>
      <p:bldP spid="2724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000" b="1">
                <a:solidFill>
                  <a:srgbClr val="0000CC"/>
                </a:solidFill>
                <a:cs typeface="B Nazanin" pitchFamily="2" charset="-78"/>
              </a:rPr>
              <a:t>ساختار بلوک </a:t>
            </a:r>
            <a:r>
              <a:rPr lang="en-US" sz="2800">
                <a:solidFill>
                  <a:srgbClr val="0000CC"/>
                </a:solidFill>
                <a:cs typeface="B Nazanin" pitchFamily="2" charset="-78"/>
              </a:rPr>
              <a:t>II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72390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200">
                <a:cs typeface="B Nazanin" pitchFamily="2" charset="-78"/>
              </a:rPr>
              <a:t>گيرنده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6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200">
                <a:cs typeface="B Nazanin" pitchFamily="2" charset="-78"/>
              </a:rPr>
              <a:t>پويش صفحه کليد (</a:t>
            </a:r>
            <a:r>
              <a:rPr lang="fa-IR">
                <a:cs typeface="B Nazanin" pitchFamily="2" charset="-78"/>
              </a:rPr>
              <a:t>يک</a:t>
            </a:r>
            <a:r>
              <a:rPr lang="fa-IR" sz="2200">
                <a:cs typeface="B Nazanin" pitchFamily="2" charset="-78"/>
              </a:rPr>
              <a:t> </a:t>
            </a:r>
            <a:r>
              <a:rPr lang="fa-IR">
                <a:cs typeface="B Nazanin" pitchFamily="2" charset="-78"/>
              </a:rPr>
              <a:t>ميکروکنترلر سری</a:t>
            </a:r>
            <a:r>
              <a:rPr lang="fa-IR" sz="2200">
                <a:cs typeface="B Nazanin" pitchFamily="2" charset="-78"/>
              </a:rPr>
              <a:t> </a:t>
            </a:r>
            <a:r>
              <a:rPr lang="en-US" sz="1600">
                <a:latin typeface="Arial" pitchFamily="34" charset="0"/>
              </a:rPr>
              <a:t>Atmega8</a:t>
            </a:r>
            <a:r>
              <a:rPr lang="fa-IR" sz="2200">
                <a:cs typeface="B Nazanin" pitchFamily="2" charset="-78"/>
              </a:rPr>
              <a:t>)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200">
                <a:cs typeface="B Nazanin" pitchFamily="2" charset="-78"/>
              </a:rPr>
              <a:t>كنترلر (</a:t>
            </a:r>
            <a:r>
              <a:rPr lang="fa-IR">
                <a:cs typeface="B Nazanin" pitchFamily="2" charset="-78"/>
              </a:rPr>
              <a:t>يک ميکروکنترلر سری</a:t>
            </a:r>
            <a:r>
              <a:rPr lang="fa-IR"/>
              <a:t> </a:t>
            </a:r>
            <a:r>
              <a:rPr lang="en-US" sz="1600">
                <a:latin typeface="Arial" pitchFamily="34" charset="0"/>
              </a:rPr>
              <a:t>Atmega16</a:t>
            </a:r>
            <a:r>
              <a:rPr lang="en-US"/>
              <a:t> </a:t>
            </a:r>
            <a:r>
              <a:rPr lang="fa-IR" sz="2200">
                <a:cs typeface="B Nazanin" pitchFamily="2" charset="-78"/>
              </a:rPr>
              <a:t>)</a:t>
            </a:r>
            <a:endParaRPr lang="fa-IR">
              <a:latin typeface="Arial" pitchFamily="34" charset="0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latin typeface="Arial" pitchFamily="34" charset="0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200">
                <a:cs typeface="B Nazanin" pitchFamily="2" charset="-78"/>
              </a:rPr>
              <a:t>مولد فرکانس (</a:t>
            </a:r>
            <a:r>
              <a:rPr lang="en-US" sz="1600">
                <a:latin typeface="Arial" pitchFamily="34" charset="0"/>
              </a:rPr>
              <a:t>Synthesizer</a:t>
            </a:r>
            <a:r>
              <a:rPr lang="fa-IR" sz="2200">
                <a:cs typeface="B Nazanin" pitchFamily="2" charset="-78"/>
              </a:rPr>
              <a:t>)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fa-IR" sz="800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/>
              <a:t> </a:t>
            </a:r>
            <a:r>
              <a:rPr lang="fa-IR" sz="2200">
                <a:cs typeface="B Nazanin" pitchFamily="2" charset="-78"/>
              </a:rPr>
              <a:t>فرستنده</a:t>
            </a:r>
            <a:endParaRPr lang="en-US" sz="2200">
              <a:cs typeface="B Nazanin" pitchFamily="2" charset="-78"/>
            </a:endParaRPr>
          </a:p>
        </p:txBody>
      </p:sp>
      <p:pic>
        <p:nvPicPr>
          <p:cNvPr id="283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" y="228600"/>
            <a:ext cx="9043006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cs typeface="B Zar" pitchFamily="2" charset="-78"/>
              </a:rPr>
              <a:t>شماتيک مدار طراحی شده </a:t>
            </a:r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0361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  <p:bldP spid="2836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System Description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Windmill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Thermal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Venturi tube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Hardware and Signal Conditioner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Thermal Signal Conditioner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Circuit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Venturi Signal Conditioner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Circuit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dirty="0"/>
              <a:t>Estimation Method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E86396-26CE-454A-BC98-9032AC95D32B}" type="datetime1">
              <a:rPr lang="en-US" smtClean="0"/>
              <a:t>4/16/2017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990600"/>
            <a:ext cx="8458200" cy="949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2000" b="1" dirty="0">
              <a:cs typeface="B Za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000" dirty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ar-SA" sz="2000" dirty="0">
                <a:cs typeface="B Zar" pitchFamily="2" charset="-78"/>
              </a:rPr>
              <a:t/>
            </a:r>
            <a:br>
              <a:rPr lang="ar-SA" sz="2000" dirty="0">
                <a:cs typeface="B Zar" pitchFamily="2" charset="-78"/>
              </a:rPr>
            </a:br>
            <a:r>
              <a:rPr lang="ar-SA" sz="2000" b="1" dirty="0">
                <a:cs typeface="B Zar" pitchFamily="2" charset="-78"/>
              </a:rPr>
              <a:t> تخمین فلوی هوا با استفاده از ترکیب اطلاعات سنسوری </a:t>
            </a:r>
            <a:br>
              <a:rPr lang="ar-SA" sz="2000" b="1" dirty="0">
                <a:cs typeface="B Zar" pitchFamily="2" charset="-78"/>
              </a:rPr>
            </a:br>
            <a:r>
              <a:rPr lang="ar-SA" sz="2000" b="1" dirty="0">
                <a:cs typeface="B Zar" pitchFamily="2" charset="-78"/>
              </a:rPr>
              <a:t> (سامانه اندازه‌گیری فلوی گازی آزمایشگاه ابزاردقیق)- تابستان </a:t>
            </a:r>
            <a:r>
              <a:rPr lang="ar-SA" sz="2000" b="1" dirty="0" smtClean="0">
                <a:cs typeface="B Zar" pitchFamily="2" charset="-78"/>
              </a:rPr>
              <a:t>1395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30292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Zar" pitchFamily="2" charset="-78"/>
              </a:rPr>
              <a:t>دستگاه اندازه گیری فلو آزمایشگاه ابزار دقیق</a:t>
            </a:r>
            <a:endParaRPr lang="en-US" sz="36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Laboratory Anemometer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2050" name="Picture 2" descr="E:\Hamid\Ebrahimi\image\System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6" y="1371600"/>
            <a:ext cx="84662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010A992-4518-4A56-820D-298F887648FA}" type="datetime1">
              <a:rPr lang="en-US" smtClean="0"/>
              <a:t>4/16/2017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29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Laboratory Anemometer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8388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Airflow </a:t>
            </a:r>
            <a:r>
              <a:rPr lang="en-US" dirty="0"/>
              <a:t>is </a:t>
            </a:r>
            <a:r>
              <a:rPr lang="en-US" dirty="0" smtClean="0"/>
              <a:t>measured using </a:t>
            </a:r>
            <a:r>
              <a:rPr lang="en-US" dirty="0"/>
              <a:t>three different </a:t>
            </a:r>
            <a:r>
              <a:rPr lang="en-US" dirty="0" smtClean="0"/>
              <a:t>Anemometer sensors: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Windmill </a:t>
            </a:r>
          </a:p>
          <a:p>
            <a:r>
              <a:rPr lang="en-US" dirty="0" smtClean="0"/>
              <a:t>Thermal </a:t>
            </a:r>
          </a:p>
          <a:p>
            <a:r>
              <a:rPr lang="en-US" dirty="0" smtClean="0"/>
              <a:t>Venturi </a:t>
            </a:r>
            <a:r>
              <a:rPr lang="en-US" dirty="0"/>
              <a:t>tube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670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Laboratory Anemometer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8388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Airflow </a:t>
            </a:r>
            <a:r>
              <a:rPr lang="en-US" dirty="0"/>
              <a:t>is </a:t>
            </a:r>
            <a:r>
              <a:rPr lang="en-US" dirty="0" smtClean="0"/>
              <a:t>measured using </a:t>
            </a:r>
            <a:r>
              <a:rPr lang="en-US" dirty="0"/>
              <a:t>three different </a:t>
            </a:r>
            <a:r>
              <a:rPr lang="en-US" dirty="0" smtClean="0"/>
              <a:t>Anemometer sensors: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Windmill </a:t>
            </a:r>
          </a:p>
          <a:p>
            <a:r>
              <a:rPr lang="en-US" dirty="0" smtClean="0"/>
              <a:t>Thermal </a:t>
            </a:r>
          </a:p>
          <a:p>
            <a:r>
              <a:rPr lang="en-US" dirty="0" smtClean="0"/>
              <a:t>Venturi </a:t>
            </a:r>
            <a:r>
              <a:rPr lang="en-US" dirty="0"/>
              <a:t>tube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4610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Windmill-type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Anemometer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83880" cy="4721352"/>
          </a:xfrm>
        </p:spPr>
        <p:txBody>
          <a:bodyPr/>
          <a:lstStyle/>
          <a:p>
            <a:r>
              <a:rPr lang="en-US" dirty="0" smtClean="0"/>
              <a:t>Windmill </a:t>
            </a:r>
            <a:r>
              <a:rPr lang="en-US" dirty="0"/>
              <a:t>has two </a:t>
            </a:r>
            <a:r>
              <a:rPr lang="en-US" dirty="0" smtClean="0"/>
              <a:t>blades</a:t>
            </a:r>
          </a:p>
          <a:p>
            <a:r>
              <a:rPr lang="en-US" dirty="0" smtClean="0"/>
              <a:t>A photodiode</a:t>
            </a:r>
          </a:p>
          <a:p>
            <a:r>
              <a:rPr lang="en-US" dirty="0" smtClean="0"/>
              <a:t>A phototransistor</a:t>
            </a:r>
          </a:p>
          <a:p>
            <a:r>
              <a:rPr lang="en-US" dirty="0" smtClean="0"/>
              <a:t>High accuracy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236252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98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69632"/>
            <a:ext cx="6324600" cy="9495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ar-SA" sz="2000" b="1" dirty="0">
                <a:cs typeface="B Zar" pitchFamily="2" charset="-78"/>
              </a:rPr>
              <a:t>سامانه کنترل سطح مایع به کمک </a:t>
            </a:r>
            <a:r>
              <a:rPr lang="en-US" sz="2000" b="1" dirty="0">
                <a:cs typeface="B Zar" pitchFamily="2" charset="-78"/>
              </a:rPr>
              <a:t>PLC S7-200</a:t>
            </a:r>
            <a:r>
              <a:rPr lang="ar-SA" sz="2000" b="1" dirty="0">
                <a:cs typeface="B Zar" pitchFamily="2" charset="-78"/>
              </a:rPr>
              <a:t>- 	تابستان </a:t>
            </a:r>
            <a:r>
              <a:rPr lang="fa-IR" sz="2000" b="1" dirty="0">
                <a:cs typeface="B Zar" pitchFamily="2" charset="-78"/>
              </a:rPr>
              <a:t>1392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algn="justLow" rtl="1"/>
            <a:r>
              <a:rPr lang="ar-SA" b="1" dirty="0">
                <a:cs typeface="B Zar" pitchFamily="2" charset="-78"/>
              </a:rPr>
              <a:t>چکيده</a:t>
            </a:r>
            <a:endParaRPr lang="en-US" b="1" dirty="0">
              <a:cs typeface="B Zar" pitchFamily="2" charset="-78"/>
            </a:endParaRPr>
          </a:p>
          <a:p>
            <a:pPr algn="justLow" rtl="1"/>
            <a:r>
              <a:rPr lang="fa-IR" dirty="0">
                <a:cs typeface="B Zar" pitchFamily="2" charset="-78"/>
              </a:rPr>
              <a:t>هدف از این </a:t>
            </a:r>
            <a:r>
              <a:rPr lang="fa-IR" dirty="0" smtClean="0">
                <a:cs typeface="B Zar" pitchFamily="2" charset="-78"/>
              </a:rPr>
              <a:t>پروژه، کنترل </a:t>
            </a:r>
            <a:r>
              <a:rPr lang="fa-IR" dirty="0">
                <a:cs typeface="B Zar" pitchFamily="2" charset="-78"/>
              </a:rPr>
              <a:t>سطح مایع درون </a:t>
            </a:r>
            <a:r>
              <a:rPr lang="fa-IR" dirty="0" smtClean="0">
                <a:cs typeface="B Zar" pitchFamily="2" charset="-78"/>
              </a:rPr>
              <a:t>مخزن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برای رسیدن به این هدف: </a:t>
            </a:r>
            <a:r>
              <a:rPr lang="fa-IR" dirty="0">
                <a:cs typeface="B Zar" pitchFamily="2" charset="-78"/>
              </a:rPr>
              <a:t>از قطعاتی نظیر </a:t>
            </a:r>
            <a:r>
              <a:rPr lang="en-US" dirty="0">
                <a:cs typeface="B Zar" pitchFamily="2" charset="-78"/>
              </a:rPr>
              <a:t>PLC</a:t>
            </a:r>
            <a:r>
              <a:rPr lang="fa-IR" dirty="0">
                <a:cs typeface="B Zar" pitchFamily="2" charset="-78"/>
              </a:rPr>
              <a:t>، حسگر فشار و شیر برقی بهره می­بریم. </a:t>
            </a:r>
            <a:endParaRPr lang="fa-IR" dirty="0" smtClean="0">
              <a:cs typeface="B Zar" pitchFamily="2" charset="-78"/>
            </a:endParaRPr>
          </a:p>
          <a:p>
            <a:pPr algn="justLow" rtl="1"/>
            <a:r>
              <a:rPr lang="fa-IR" dirty="0" smtClean="0">
                <a:cs typeface="B Zar" pitchFamily="2" charset="-78"/>
              </a:rPr>
              <a:t>بررسی </a:t>
            </a:r>
            <a:r>
              <a:rPr lang="fa-IR" dirty="0">
                <a:cs typeface="B Zar" pitchFamily="2" charset="-78"/>
              </a:rPr>
              <a:t>کلی </a:t>
            </a:r>
            <a:r>
              <a:rPr lang="en-US" dirty="0">
                <a:cs typeface="B Zar" pitchFamily="2" charset="-78"/>
              </a:rPr>
              <a:t>PLC</a:t>
            </a:r>
            <a:r>
              <a:rPr lang="fa-IR" dirty="0">
                <a:cs typeface="B Zar" pitchFamily="2" charset="-78"/>
              </a:rPr>
              <a:t> و ویژگی های ساختاری و نحوه ارتباط با </a:t>
            </a:r>
            <a:r>
              <a:rPr lang="fa-IR" dirty="0" smtClean="0">
                <a:cs typeface="B Zar" pitchFamily="2" charset="-78"/>
              </a:rPr>
              <a:t>آن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معرفی </a:t>
            </a:r>
            <a:r>
              <a:rPr lang="fa-IR" dirty="0">
                <a:cs typeface="B Zar" pitchFamily="2" charset="-78"/>
              </a:rPr>
              <a:t>حسگر فشار  و شیر برقی و انواع مختلف آن </a:t>
            </a:r>
            <a:r>
              <a:rPr lang="fa-IR" dirty="0" smtClean="0">
                <a:cs typeface="B Zar" pitchFamily="2" charset="-78"/>
              </a:rPr>
              <a:t>ها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ویژگی </a:t>
            </a:r>
            <a:r>
              <a:rPr lang="fa-IR" dirty="0">
                <a:cs typeface="B Zar" pitchFamily="2" charset="-78"/>
              </a:rPr>
              <a:t>های حسگر فشار و شیر برقی مورد استفاده در این </a:t>
            </a:r>
            <a:r>
              <a:rPr lang="fa-IR" dirty="0" smtClean="0">
                <a:cs typeface="B Zar" pitchFamily="2" charset="-78"/>
              </a:rPr>
              <a:t>پروژه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چگونگی </a:t>
            </a:r>
            <a:r>
              <a:rPr lang="fa-IR" dirty="0">
                <a:cs typeface="B Zar" pitchFamily="2" charset="-78"/>
              </a:rPr>
              <a:t>ارتباط بین اجزاء فوق برای رسیدن به هدف </a:t>
            </a:r>
            <a:r>
              <a:rPr lang="fa-IR" dirty="0" smtClean="0">
                <a:cs typeface="B Zar" pitchFamily="2" charset="-78"/>
              </a:rPr>
              <a:t>مطلوب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شناسایی سامانه </a:t>
            </a:r>
            <a:r>
              <a:rPr lang="fa-IR" dirty="0">
                <a:cs typeface="B Zar" pitchFamily="2" charset="-78"/>
              </a:rPr>
              <a:t>کنترل سطح پرداخته و مدل مطلوبی برای آن بدست </a:t>
            </a:r>
            <a:r>
              <a:rPr lang="fa-IR" dirty="0" smtClean="0">
                <a:cs typeface="B Zar" pitchFamily="2" charset="-78"/>
              </a:rPr>
              <a:t>می­آید.</a:t>
            </a:r>
            <a:endParaRPr lang="en-US" dirty="0" smtClean="0">
              <a:cs typeface="B Zar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Thermal Anemometer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8388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Thermal </a:t>
            </a:r>
            <a:r>
              <a:rPr lang="en-US" dirty="0" smtClean="0"/>
              <a:t>anemometers: measuring </a:t>
            </a:r>
            <a:r>
              <a:rPr lang="en-US" dirty="0"/>
              <a:t>the velocity, or changes in velocity of the fluid up to 500Hz. </a:t>
            </a:r>
            <a:endParaRPr lang="en-US" dirty="0" smtClean="0"/>
          </a:p>
          <a:p>
            <a:r>
              <a:rPr lang="en-US" dirty="0" smtClean="0"/>
              <a:t>Airflow is proportional with </a:t>
            </a:r>
            <a:r>
              <a:rPr lang="en-US" dirty="0"/>
              <a:t>heat transfer rate between sensor and environment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pic>
        <p:nvPicPr>
          <p:cNvPr id="11" name="Picture 10" descr="C:\Users\DRKHAL~1\AppData\Local\Temp\Rar$DIa0.733\Thermal.jp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565278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896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685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Venturi </a:t>
            </a:r>
            <a:r>
              <a:rPr lang="en-US" sz="3200" kern="1200" dirty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Tube </a:t>
            </a:r>
            <a:r>
              <a:rPr lang="en-US" sz="3200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Sensor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8388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Venturi SENSOR measuring </a:t>
            </a:r>
            <a:r>
              <a:rPr lang="en-US" dirty="0"/>
              <a:t>the flow rate </a:t>
            </a:r>
            <a:endParaRPr lang="en-US" dirty="0" smtClean="0"/>
          </a:p>
          <a:p>
            <a:r>
              <a:rPr lang="en-US" dirty="0" smtClean="0"/>
              <a:t>Difference </a:t>
            </a:r>
            <a:r>
              <a:rPr lang="en-US" dirty="0"/>
              <a:t>in pressure of two separate </a:t>
            </a:r>
            <a:r>
              <a:rPr lang="en-US" dirty="0" smtClean="0"/>
              <a:t>points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Venturi sensor: </a:t>
            </a:r>
            <a:r>
              <a:rPr lang="en-US" dirty="0" smtClean="0"/>
              <a:t>widely used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Advantages:</a:t>
            </a:r>
          </a:p>
          <a:p>
            <a:r>
              <a:rPr lang="en-US" dirty="0"/>
              <a:t>No movable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High </a:t>
            </a:r>
            <a:r>
              <a:rPr lang="en-US" dirty="0" smtClean="0"/>
              <a:t>reliability</a:t>
            </a:r>
            <a:endParaRPr lang="en-US" dirty="0"/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Simple structures</a:t>
            </a:r>
          </a:p>
          <a:p>
            <a:r>
              <a:rPr lang="en-US" dirty="0" smtClean="0"/>
              <a:t>Good </a:t>
            </a:r>
            <a:r>
              <a:rPr lang="en-US" dirty="0"/>
              <a:t>accuracy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020" y="3840480"/>
            <a:ext cx="4495800" cy="2636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72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Hardware </a:t>
            </a:r>
            <a:r>
              <a:rPr lang="en-US" sz="3200" dirty="0" err="1" smtClean="0">
                <a:solidFill>
                  <a:srgbClr val="FF0000"/>
                </a:solidFill>
              </a:rPr>
              <a:t>Discription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Sensors output data: analog voltages</a:t>
            </a:r>
          </a:p>
          <a:p>
            <a:r>
              <a:rPr lang="en-US" dirty="0" smtClean="0"/>
              <a:t>ADC </a:t>
            </a:r>
            <a:r>
              <a:rPr lang="en-US" dirty="0"/>
              <a:t>in ATMega32A </a:t>
            </a:r>
            <a:r>
              <a:rPr lang="en-US" dirty="0" smtClean="0"/>
              <a:t>Microcontroller: A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D</a:t>
            </a:r>
          </a:p>
          <a:p>
            <a:r>
              <a:rPr lang="en-US" dirty="0" smtClean="0"/>
              <a:t>ADC: its </a:t>
            </a:r>
            <a:r>
              <a:rPr lang="en-US" dirty="0"/>
              <a:t>input </a:t>
            </a:r>
            <a:r>
              <a:rPr lang="en-US" dirty="0" smtClean="0"/>
              <a:t>values: </a:t>
            </a:r>
            <a:r>
              <a:rPr lang="en-US" dirty="0"/>
              <a:t>range of 0 to 5 </a:t>
            </a:r>
            <a:r>
              <a:rPr lang="en-US" dirty="0" smtClean="0"/>
              <a:t>Volts</a:t>
            </a:r>
          </a:p>
          <a:p>
            <a:r>
              <a:rPr lang="en-US" dirty="0"/>
              <a:t>We use an Integrated Circuit (TL074CN) with 4 Operational Amplifiers to design an adder circuit for shifting the Transducer output values, and a Proportional control circuit with P=0.7 for Thermal sensor</a:t>
            </a:r>
            <a:endParaRPr lang="en-US" dirty="0" smtClean="0"/>
          </a:p>
          <a:p>
            <a:r>
              <a:rPr lang="en-US" dirty="0" smtClean="0"/>
              <a:t>Thermal sensor output: </a:t>
            </a:r>
            <a:r>
              <a:rPr lang="en-US" dirty="0"/>
              <a:t>0 to 6 </a:t>
            </a:r>
            <a:r>
              <a:rPr lang="en-US" dirty="0" smtClean="0"/>
              <a:t>Volts</a:t>
            </a:r>
          </a:p>
          <a:p>
            <a:r>
              <a:rPr lang="en-US" dirty="0"/>
              <a:t>Differential pressure transducer: -0.3 to 0.9 Volts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999585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Hardware Description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334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pic>
        <p:nvPicPr>
          <p:cNvPr id="9" name="Picture 8" descr="F:\Bachelor-project\image\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359718" cy="104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:\Bachelor-project\image\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62" y="914400"/>
            <a:ext cx="4534138" cy="854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981200" y="2819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Thermal </a:t>
            </a:r>
            <a:r>
              <a:rPr lang="en-US" dirty="0"/>
              <a:t>Signal Conditioner Circuit </a:t>
            </a:r>
          </a:p>
        </p:txBody>
      </p:sp>
      <p:pic>
        <p:nvPicPr>
          <p:cNvPr id="13" name="Picture 12" descr="F:\Bachelor-project\image\3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6433185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828800" y="60314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Venturi </a:t>
            </a:r>
            <a:r>
              <a:rPr lang="en-US" dirty="0"/>
              <a:t>Signal Conditioner Circuit</a:t>
            </a:r>
          </a:p>
        </p:txBody>
      </p:sp>
      <p:pic>
        <p:nvPicPr>
          <p:cNvPr id="12" name="Picture 11" descr="F:\Bachelor-project\image\5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2097"/>
            <a:ext cx="5711598" cy="170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118561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Data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1901952"/>
          </a:xfrm>
        </p:spPr>
        <p:txBody>
          <a:bodyPr/>
          <a:lstStyle/>
          <a:p>
            <a:r>
              <a:rPr lang="en-US" dirty="0" smtClean="0"/>
              <a:t>Airflow is </a:t>
            </a:r>
            <a:r>
              <a:rPr lang="en-US" dirty="0"/>
              <a:t>measured </a:t>
            </a:r>
            <a:r>
              <a:rPr lang="en-US" dirty="0" smtClean="0"/>
              <a:t>by Windmill, Venturi, and Thermal sensors for </a:t>
            </a:r>
            <a:r>
              <a:rPr lang="en-US" dirty="0"/>
              <a:t>a single operational </a:t>
            </a:r>
            <a:r>
              <a:rPr lang="en-US" dirty="0" smtClean="0"/>
              <a:t>point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7" name="Picture 6" descr="I:\Hamid\Ebrahimi\image\flow\edited\3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70" y="2553970"/>
            <a:ext cx="3961130" cy="369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J:\Hamid\Ebrahimi\2\pdf1-1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3970"/>
            <a:ext cx="4268470" cy="338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424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609600"/>
          </a:xfrm>
        </p:spPr>
        <p:txBody>
          <a:bodyPr>
            <a:normAutofit/>
          </a:bodyPr>
          <a:lstStyle/>
          <a:p>
            <a:pPr lvl="0" algn="ctr" fontAlgn="base"/>
            <a:r>
              <a:rPr lang="en-US" sz="3200" cap="small" dirty="0">
                <a:solidFill>
                  <a:srgbClr val="0070C0"/>
                </a:solidFill>
                <a:effectLst>
                  <a:outerShdw sx="0" sy="0">
                    <a:srgbClr val="000000"/>
                  </a:outerShdw>
                </a:effectLst>
              </a:rPr>
              <a:t>Fisher Estimation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From the point of view of estimation, there are three important quantities of interest in </a:t>
            </a:r>
            <a:r>
              <a:rPr lang="en-US" dirty="0" smtClean="0"/>
              <a:t>estimation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Variables </a:t>
            </a:r>
            <a:r>
              <a:rPr lang="en-US" dirty="0"/>
              <a:t>to be </a:t>
            </a:r>
            <a:r>
              <a:rPr lang="en-US" dirty="0" smtClean="0"/>
              <a:t>estimated (x)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Observation data (z)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Mathematical model: (H,R)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Fisher uncertainty model: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completely unknown</a:t>
            </a:r>
          </a:p>
          <a:p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is white stochastic measurement </a:t>
            </a:r>
            <a:r>
              <a:rPr lang="en-US" dirty="0" smtClean="0"/>
              <a:t>noise</a:t>
            </a:r>
          </a:p>
          <a:p>
            <a:r>
              <a:rPr lang="en-US" i="1" dirty="0" smtClean="0"/>
              <a:t>R </a:t>
            </a:r>
            <a:r>
              <a:rPr lang="en-US" dirty="0"/>
              <a:t>is measurement error </a:t>
            </a:r>
            <a:r>
              <a:rPr lang="en-US" dirty="0" smtClean="0"/>
              <a:t>covariance</a:t>
            </a:r>
          </a:p>
          <a:p>
            <a:r>
              <a:rPr lang="en-US" i="1" dirty="0"/>
              <a:t>E</a:t>
            </a:r>
            <a:r>
              <a:rPr lang="en-US" dirty="0"/>
              <a:t> is expected value operator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65432"/>
              </p:ext>
            </p:extLst>
          </p:nvPr>
        </p:nvGraphicFramePr>
        <p:xfrm>
          <a:off x="1619250" y="3660374"/>
          <a:ext cx="5391150" cy="45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3314520" imgH="279360" progId="Equation.3">
                  <p:embed/>
                </p:oleObj>
              </mc:Choice>
              <mc:Fallback>
                <p:oleObj name="Equation" r:id="rId3" imgW="331452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3660374"/>
                        <a:ext cx="5391150" cy="454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2060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609600"/>
          </a:xfrm>
        </p:spPr>
        <p:txBody>
          <a:bodyPr>
            <a:normAutofit/>
          </a:bodyPr>
          <a:lstStyle/>
          <a:p>
            <a:pPr lvl="0" algn="ctr" fontAlgn="base"/>
            <a:r>
              <a:rPr lang="en-US" sz="2800" cap="small" dirty="0">
                <a:solidFill>
                  <a:srgbClr val="0070C0"/>
                </a:solidFill>
                <a:effectLst>
                  <a:outerShdw sx="0" sy="0">
                    <a:srgbClr val="000000"/>
                  </a:outerShdw>
                </a:effectLst>
              </a:rPr>
              <a:t>Fisher Estimation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7444106"/>
                  </p:ext>
                </p:extLst>
              </p:nvPr>
            </p:nvGraphicFramePr>
            <p:xfrm>
              <a:off x="262615" y="990601"/>
              <a:ext cx="8576585" cy="5930258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649342"/>
                    <a:gridCol w="2399044"/>
                    <a:gridCol w="1949225"/>
                    <a:gridCol w="2578974"/>
                  </a:tblGrid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#1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181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mean value (m/s)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Variance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0.7980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6.25 * 10</a:t>
                          </a:r>
                          <a:r>
                            <a:rPr lang="en-US" sz="1800" baseline="30000">
                              <a:effectLst/>
                            </a:rPr>
                            <a:t>-6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0.7965 (m/s)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indent="-57150"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fa-IR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0.8659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3.97 * 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6801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0.7192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2.41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8591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mean value (m/s)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Variance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39547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1.1375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</a:t>
                          </a:r>
                          <a:r>
                            <a:rPr lang="en-US" sz="1800">
                              <a:effectLst/>
                            </a:rPr>
                            <a:t> 4.16</a:t>
                          </a:r>
                          <a:r>
                            <a:rPr lang="en-US" sz="2400">
                              <a:effectLst/>
                            </a:rPr>
                            <a:t> </a:t>
                          </a:r>
                          <a:r>
                            <a:rPr lang="en-US" sz="1800">
                              <a:effectLst/>
                            </a:rPr>
                            <a:t>* 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1.2971 (m/s)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42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1.3972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2.49 * 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1.1816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1.71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#3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2779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mean value (m/s)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Variance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1.6382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4.44 * 10</a:t>
                          </a:r>
                          <a:r>
                            <a:rPr lang="en-US" sz="1800" baseline="30000">
                              <a:effectLst/>
                            </a:rPr>
                            <a:t>-5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1.7342 (m/s)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1.8410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4.57 * 10</a:t>
                          </a:r>
                          <a:r>
                            <a:rPr lang="en-US" sz="1800" baseline="30000" dirty="0">
                              <a:effectLst/>
                            </a:rPr>
                            <a:t>-5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1.5376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1.14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5544572"/>
                  </p:ext>
                </p:extLst>
              </p:nvPr>
            </p:nvGraphicFramePr>
            <p:xfrm>
              <a:off x="262615" y="990601"/>
              <a:ext cx="8576585" cy="5785126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649342"/>
                    <a:gridCol w="2399044"/>
                    <a:gridCol w="1949225"/>
                    <a:gridCol w="2578974"/>
                  </a:tblGrid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#1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445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mean value (m/s)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Variance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0.7980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6.25 * 10</a:t>
                          </a:r>
                          <a:r>
                            <a:rPr lang="en-US" sz="1800" baseline="30000">
                              <a:effectLst/>
                            </a:rPr>
                            <a:t>-6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237" marR="55237" marT="0" marB="0">
                        <a:blipFill rotWithShape="1">
                          <a:blip r:embed="rId2"/>
                          <a:stretch>
                            <a:fillRect l="-232624" t="-85405" b="-345405"/>
                          </a:stretch>
                        </a:blipFill>
                      </a:tcPr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0.8659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3.97 * 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3549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0.7192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2.41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8591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mean value (m/s)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Variance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39547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1.1375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</a:t>
                          </a:r>
                          <a:r>
                            <a:rPr lang="en-US" sz="1800">
                              <a:effectLst/>
                            </a:rPr>
                            <a:t> 4.16</a:t>
                          </a:r>
                          <a:r>
                            <a:rPr lang="en-US" sz="2400">
                              <a:effectLst/>
                            </a:rPr>
                            <a:t> </a:t>
                          </a:r>
                          <a:r>
                            <a:rPr lang="en-US" sz="1800">
                              <a:effectLst/>
                            </a:rPr>
                            <a:t>* 10</a:t>
                          </a:r>
                          <a:r>
                            <a:rPr lang="en-US" sz="1800" baseline="30000">
                              <a:effectLst/>
                            </a:rPr>
                            <a:t>-4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237" marR="55237" marT="0" marB="0">
                        <a:blipFill rotWithShape="1">
                          <a:blip r:embed="rId2"/>
                          <a:stretch>
                            <a:fillRect l="-232624" t="-310494" b="-195679"/>
                          </a:stretch>
                        </a:blipFill>
                      </a:tcPr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1.3972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2.49 * 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1.1816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1.71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6577">
                    <a:tc gridSpan="4"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Operating Point #3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2779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Sensor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mean value (m/s)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Flow estimation Variance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Flow estimation by Fisher estimator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Windmill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1.6382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4.44 * 10</a:t>
                          </a:r>
                          <a:r>
                            <a:rPr lang="en-US" sz="1800" baseline="30000">
                              <a:effectLst/>
                            </a:rPr>
                            <a:t>-5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237" marR="55237" marT="0" marB="0">
                        <a:blipFill rotWithShape="1">
                          <a:blip r:embed="rId2"/>
                          <a:stretch>
                            <a:fillRect l="-232624" t="-558219" b="-14384"/>
                          </a:stretch>
                        </a:blipFill>
                      </a:tcPr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Venturi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1.8410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4.57 * 10</a:t>
                          </a:r>
                          <a:r>
                            <a:rPr lang="en-US" sz="1800" baseline="30000" dirty="0">
                              <a:effectLst/>
                            </a:rPr>
                            <a:t>-5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660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Thermal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1.5376</a:t>
                          </a:r>
                          <a:endParaRPr lang="en-US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1.14 * 10</a:t>
                          </a:r>
                          <a:r>
                            <a:rPr lang="en-US" sz="1800" baseline="30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5237" marR="55237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374A087-43CA-4636-B0F9-0E6A59B4D194}" type="datetime1">
              <a:rPr lang="en-US" smtClean="0"/>
              <a:t>4/16/2017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01027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fa-IR" sz="2000" b="1" dirty="0" smtClean="0">
                <a:cs typeface="B Zar" pitchFamily="2" charset="-78"/>
              </a:rPr>
              <a:t/>
            </a:r>
            <a:br>
              <a:rPr lang="fa-IR" sz="2000" b="1" dirty="0" smtClean="0">
                <a:cs typeface="B Zar" pitchFamily="2" charset="-78"/>
              </a:rPr>
            </a:br>
            <a:r>
              <a:rPr lang="ar-SA" sz="2000" b="1" dirty="0" smtClean="0">
                <a:cs typeface="B Zar" pitchFamily="2" charset="-78"/>
              </a:rPr>
              <a:t>حذف </a:t>
            </a:r>
            <a:r>
              <a:rPr lang="ar-SA" sz="2000" b="1" dirty="0">
                <a:cs typeface="B Zar" pitchFamily="2" charset="-78"/>
              </a:rPr>
              <a:t>نويز صوتي ترانسفورماتورها با استفاده از الگوريتمهاي تطبيقي </a:t>
            </a:r>
            <a:r>
              <a:rPr lang="en-US" sz="2000" b="1" dirty="0">
                <a:cs typeface="B Zar" pitchFamily="2" charset="-78"/>
              </a:rPr>
              <a:t>LMS</a:t>
            </a:r>
            <a:r>
              <a:rPr lang="ar-SA" sz="2000" b="1" dirty="0">
                <a:cs typeface="B Zar" pitchFamily="2" charset="-78"/>
              </a:rPr>
              <a:t> و </a:t>
            </a:r>
            <a:r>
              <a:rPr lang="en-US" sz="2000" b="1" dirty="0">
                <a:cs typeface="B Zar" pitchFamily="2" charset="-78"/>
              </a:rPr>
              <a:t>FXLMS</a:t>
            </a:r>
            <a:r>
              <a:rPr lang="fa-IR" sz="2000" b="1" dirty="0">
                <a:cs typeface="B Zar" pitchFamily="2" charset="-78"/>
              </a:rPr>
              <a:t> 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 rtl="1">
              <a:lnSpc>
                <a:spcPct val="90000"/>
              </a:lnSpc>
            </a:pPr>
            <a:r>
              <a:rPr lang="ar-SA" dirty="0">
                <a:cs typeface="B Zar" pitchFamily="2" charset="-78"/>
              </a:rPr>
              <a:t> نويز صوتي يكي از مخربترين منابع آلودگي محيط زيست مي باشد كه مي تواند اثرات فيزيكي و رواني بسيار مضري مانند افسردگي، عدم بهره</a:t>
            </a:r>
            <a:r>
              <a:rPr lang="en-US" dirty="0">
                <a:cs typeface="B Zar" pitchFamily="2" charset="-78"/>
              </a:rPr>
              <a:t> </a:t>
            </a:r>
            <a:r>
              <a:rPr lang="ar-SA" dirty="0">
                <a:cs typeface="B Zar" pitchFamily="2" charset="-78"/>
              </a:rPr>
              <a:t>وري مناسب، خستگي زودهنگام و فشار عصبي روي  انسان داشته باشد به همين خاطر تلاشهاي زيادي براي حذف يا كاهش اين نوع نويز شكل گرفته است</a:t>
            </a:r>
            <a:r>
              <a:rPr lang="fa-IR" dirty="0">
                <a:cs typeface="B Zar" pitchFamily="2" charset="-78"/>
              </a:rPr>
              <a:t>.</a:t>
            </a:r>
          </a:p>
          <a:p>
            <a:pPr algn="justLow" rtl="1">
              <a:lnSpc>
                <a:spcPct val="90000"/>
              </a:lnSpc>
            </a:pPr>
            <a:r>
              <a:rPr lang="ar-SA" dirty="0">
                <a:cs typeface="B Zar" pitchFamily="2" charset="-78"/>
              </a:rPr>
              <a:t> در حالاتيكه نويز صوتي حاصل از ترانسفورماتورها زياد باشد آنها را در يك مكان وسيع و به روشهاي كنترل غير فعال نويز صوتي مهار ميكنند. از آنجائيكه در نظر گرفتن مكان وسيع براي نصب ترانس از لحاظ اقتصادي مقرون به صرفه نيست و روشهاي غير فعال نيز براي حذف اين نوع نويز مؤثر نمي باشد مي توان از روشهاي كنترل نويز فعال</a:t>
            </a:r>
            <a:r>
              <a:rPr lang="fa-IR" dirty="0">
                <a:cs typeface="B Zar" pitchFamily="2" charset="-78"/>
              </a:rPr>
              <a:t> </a:t>
            </a:r>
            <a:r>
              <a:rPr lang="ar-SA" dirty="0">
                <a:cs typeface="B Zar" pitchFamily="2" charset="-78"/>
              </a:rPr>
              <a:t>استفاده كرد.</a:t>
            </a:r>
            <a:endParaRPr lang="en-US" dirty="0">
              <a:cs typeface="B Zar" pitchFamily="2" charset="-78"/>
            </a:endParaRPr>
          </a:p>
          <a:p>
            <a:pPr algn="justLow"/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891754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fa-IR" sz="2000" b="1" dirty="0" smtClean="0">
                <a:cs typeface="B Zar" pitchFamily="2" charset="-78"/>
              </a:rPr>
              <a:t/>
            </a:r>
            <a:br>
              <a:rPr lang="fa-IR" sz="2000" b="1" dirty="0" smtClean="0">
                <a:cs typeface="B Zar" pitchFamily="2" charset="-78"/>
              </a:rPr>
            </a:br>
            <a:r>
              <a:rPr lang="ar-SA" sz="2000" b="1" dirty="0" smtClean="0">
                <a:cs typeface="B Zar" pitchFamily="2" charset="-78"/>
              </a:rPr>
              <a:t>حذف </a:t>
            </a:r>
            <a:r>
              <a:rPr lang="ar-SA" sz="2000" b="1" dirty="0">
                <a:cs typeface="B Zar" pitchFamily="2" charset="-78"/>
              </a:rPr>
              <a:t>نويز صوتي ترانسفورماتورها با استفاده از الگوريتمهاي تطبيقي </a:t>
            </a:r>
            <a:r>
              <a:rPr lang="en-US" sz="2000" b="1" dirty="0">
                <a:cs typeface="B Zar" pitchFamily="2" charset="-78"/>
              </a:rPr>
              <a:t>LMS</a:t>
            </a:r>
            <a:r>
              <a:rPr lang="ar-SA" sz="2000" b="1" dirty="0">
                <a:cs typeface="B Zar" pitchFamily="2" charset="-78"/>
              </a:rPr>
              <a:t> و </a:t>
            </a:r>
            <a:r>
              <a:rPr lang="en-US" sz="2000" b="1" dirty="0">
                <a:cs typeface="B Zar" pitchFamily="2" charset="-78"/>
              </a:rPr>
              <a:t>FXLMS</a:t>
            </a:r>
            <a:r>
              <a:rPr lang="fa-IR" sz="2000" b="1" dirty="0">
                <a:cs typeface="B Zar" pitchFamily="2" charset="-78"/>
              </a:rPr>
              <a:t> 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ar-SA" dirty="0">
                <a:cs typeface="B Zar" pitchFamily="2" charset="-78"/>
              </a:rPr>
              <a:t>روش كنترل فعال نويز صوتي حاصل از ترانسفورماتورها شبيه سازي بر اساس آلگوريتمهاي </a:t>
            </a:r>
            <a:r>
              <a:rPr lang="en-US" i="1" dirty="0">
                <a:cs typeface="B Zar" pitchFamily="2" charset="-78"/>
              </a:rPr>
              <a:t>LMS</a:t>
            </a:r>
            <a:r>
              <a:rPr lang="ar-SA" dirty="0">
                <a:cs typeface="B Zar" pitchFamily="2" charset="-78"/>
              </a:rPr>
              <a:t> و </a:t>
            </a:r>
            <a:r>
              <a:rPr lang="en-US" i="1" dirty="0">
                <a:cs typeface="B Zar" pitchFamily="2" charset="-78"/>
              </a:rPr>
              <a:t>FXLMS</a:t>
            </a:r>
            <a:r>
              <a:rPr lang="fa-IR" i="1" dirty="0">
                <a:cs typeface="B Zar" pitchFamily="2" charset="-78"/>
              </a:rPr>
              <a:t> </a:t>
            </a:r>
            <a:r>
              <a:rPr lang="ar-SA" dirty="0">
                <a:cs typeface="B Zar" pitchFamily="2" charset="-78"/>
              </a:rPr>
              <a:t>و استفاده از فيلترهاي تطبيقي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شبيه </a:t>
            </a:r>
            <a:r>
              <a:rPr lang="ar-SA" dirty="0">
                <a:cs typeface="B Zar" pitchFamily="2" charset="-78"/>
              </a:rPr>
              <a:t>سازيهاي انجام شده بر روي داده هاي بدست آمده از نويز صوتي پست فوق توزيع بهار در مشهد است.</a:t>
            </a:r>
            <a:endParaRPr lang="fa-IR" dirty="0">
              <a:cs typeface="B Zar" pitchFamily="2" charset="-78"/>
            </a:endParaRPr>
          </a:p>
          <a:p>
            <a:pPr algn="just" rtl="1"/>
            <a:r>
              <a:rPr lang="ar-SA" dirty="0">
                <a:cs typeface="B Zar" pitchFamily="2" charset="-78"/>
              </a:rPr>
              <a:t> داده ها در سه كانال ثبت شده است.</a:t>
            </a:r>
            <a:endParaRPr lang="fa-IR" dirty="0">
              <a:cs typeface="B Zar" pitchFamily="2" charset="-78"/>
            </a:endParaRPr>
          </a:p>
          <a:p>
            <a:pPr algn="just" rtl="1"/>
            <a:r>
              <a:rPr lang="ar-SA" dirty="0">
                <a:cs typeface="B Zar" pitchFamily="2" charset="-78"/>
              </a:rPr>
              <a:t> در اين شبيه سازيها نشان داده مي شود كه توسط فيلتر هاي فعال مورد استفاده مي توان تا حد بسيار زيادي نويز صوتي را تضعيف نمود.</a:t>
            </a:r>
          </a:p>
          <a:p>
            <a:pPr algn="justLow"/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9942869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fa-IR" sz="2000" b="1" dirty="0" smtClean="0">
                <a:cs typeface="B Zar" pitchFamily="2" charset="-78"/>
              </a:rPr>
              <a:t/>
            </a:r>
            <a:br>
              <a:rPr lang="fa-IR" sz="2000" b="1" dirty="0" smtClean="0">
                <a:cs typeface="B Zar" pitchFamily="2" charset="-78"/>
              </a:rPr>
            </a:br>
            <a:r>
              <a:rPr lang="ar-SA" sz="2000" b="1" dirty="0" smtClean="0">
                <a:cs typeface="B Zar" pitchFamily="2" charset="-78"/>
              </a:rPr>
              <a:t>حذف </a:t>
            </a:r>
            <a:r>
              <a:rPr lang="ar-SA" sz="2000" b="1" dirty="0">
                <a:cs typeface="B Zar" pitchFamily="2" charset="-78"/>
              </a:rPr>
              <a:t>نويز صوتي ترانسفورماتورها با استفاده از الگوريتمهاي تطبيقي </a:t>
            </a:r>
            <a:r>
              <a:rPr lang="en-US" sz="2000" b="1" dirty="0">
                <a:cs typeface="B Zar" pitchFamily="2" charset="-78"/>
              </a:rPr>
              <a:t>LMS</a:t>
            </a:r>
            <a:r>
              <a:rPr lang="ar-SA" sz="2000" b="1" dirty="0">
                <a:cs typeface="B Zar" pitchFamily="2" charset="-78"/>
              </a:rPr>
              <a:t> و </a:t>
            </a:r>
            <a:r>
              <a:rPr lang="en-US" sz="2000" b="1" dirty="0">
                <a:cs typeface="B Zar" pitchFamily="2" charset="-78"/>
              </a:rPr>
              <a:t>FXLMS</a:t>
            </a:r>
            <a:r>
              <a:rPr lang="fa-IR" sz="2000" b="1" dirty="0">
                <a:cs typeface="B Zar" pitchFamily="2" charset="-78"/>
              </a:rPr>
              <a:t> </a:t>
            </a:r>
            <a:endParaRPr lang="en-US" sz="2000" dirty="0">
              <a:cs typeface="B Zar" pitchFamily="2" charset="-78"/>
            </a:endParaRPr>
          </a:p>
        </p:txBody>
      </p:sp>
      <p:pic>
        <p:nvPicPr>
          <p:cNvPr id="6151" name="Picture 7" descr="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1936"/>
            <a:ext cx="6953250" cy="46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71800" y="6076890"/>
            <a:ext cx="4305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دیاگرام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بلوك سيستم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ANC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893318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152400"/>
            <a:ext cx="6324600" cy="6447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ar-SA" sz="2000" b="1" dirty="0">
                <a:cs typeface="B Zar" pitchFamily="2" charset="-78"/>
              </a:rPr>
              <a:t>سامانه کنترل سطح مایع به کمک </a:t>
            </a:r>
            <a:r>
              <a:rPr lang="en-US" sz="2000" b="1" dirty="0">
                <a:cs typeface="B Zar" pitchFamily="2" charset="-78"/>
              </a:rPr>
              <a:t>PLC S7-200</a:t>
            </a:r>
            <a:r>
              <a:rPr lang="ar-SA" sz="2000" b="1" dirty="0">
                <a:cs typeface="B Zar" pitchFamily="2" charset="-78"/>
              </a:rPr>
              <a:t>- 	تابستان </a:t>
            </a:r>
            <a:r>
              <a:rPr lang="fa-IR" sz="2000" b="1" dirty="0">
                <a:cs typeface="B Zar" pitchFamily="2" charset="-78"/>
              </a:rPr>
              <a:t>1392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590800"/>
            <a:ext cx="8077200" cy="243459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Low" rtl="1"/>
            <a:endParaRPr lang="en-US" dirty="0" smtClean="0">
              <a:cs typeface="B Zar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" y="762000"/>
            <a:ext cx="7848600" cy="3348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317" y="6412468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b="1" dirty="0"/>
              <a:t>کاربرد </a:t>
            </a:r>
            <a:r>
              <a:rPr lang="en-US" b="1" dirty="0"/>
              <a:t>PLC</a:t>
            </a:r>
            <a:r>
              <a:rPr lang="fa-IR" b="1" dirty="0"/>
              <a:t> در صنعت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2929" y="3935333"/>
            <a:ext cx="2898140" cy="24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703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fa-IR" sz="2000" b="1" dirty="0" smtClean="0">
                <a:cs typeface="B Zar" pitchFamily="2" charset="-78"/>
              </a:rPr>
              <a:t/>
            </a:r>
            <a:br>
              <a:rPr lang="fa-IR" sz="2000" b="1" dirty="0" smtClean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کنترل فشار سيستم غير خطی متشکل از دستگاه کمک تنفس و </a:t>
            </a:r>
            <a:r>
              <a:rPr lang="fa-IR" sz="2000" b="1" dirty="0" smtClean="0">
                <a:cs typeface="B Zar" pitchFamily="2" charset="-78"/>
              </a:rPr>
              <a:t>شش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647" y="2209800"/>
            <a:ext cx="83587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>
              <a:buFont typeface="Arial" pitchFamily="34" charset="0"/>
              <a:buChar char="•"/>
            </a:pPr>
            <a:r>
              <a:rPr lang="en-US" sz="2800" dirty="0">
                <a:cs typeface="B Zar" pitchFamily="2" charset="-78"/>
              </a:rPr>
              <a:t> </a:t>
            </a:r>
            <a:r>
              <a:rPr lang="ar-SA" sz="2800" dirty="0">
                <a:cs typeface="B Zar" pitchFamily="2" charset="-78"/>
              </a:rPr>
              <a:t>هنگاميكه تنفس يك بيمار دچار اختلال مي‌گردد، يك دستگاه كمك تنفس براي كنترلِ عمل دم و بازدم,  مورد استفاده قرار مي گيرد.  </a:t>
            </a:r>
            <a:endParaRPr lang="fa-IR" sz="2800" dirty="0" smtClean="0">
              <a:cs typeface="B Zar" pitchFamily="2" charset="-78"/>
            </a:endParaRPr>
          </a:p>
          <a:p>
            <a:pPr marL="285750" indent="-285750" algn="justLow" rtl="1">
              <a:buFont typeface="Arial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عملكرد </a:t>
            </a:r>
            <a:r>
              <a:rPr lang="ar-SA" sz="2800" dirty="0">
                <a:cs typeface="B Zar" pitchFamily="2" charset="-78"/>
              </a:rPr>
              <a:t>يك دستگاه كمك تنفس بايد در بازه وسيعي از </a:t>
            </a:r>
            <a:r>
              <a:rPr lang="ar-SA" sz="2800" dirty="0" smtClean="0">
                <a:cs typeface="B Zar" pitchFamily="2" charset="-78"/>
              </a:rPr>
              <a:t>بيماران </a:t>
            </a:r>
            <a:r>
              <a:rPr lang="ar-SA" sz="2800" dirty="0">
                <a:cs typeface="B Zar" pitchFamily="2" charset="-78"/>
              </a:rPr>
              <a:t>از نوزاد تا سالمند </a:t>
            </a:r>
            <a:r>
              <a:rPr lang="ar-SA" sz="2800" dirty="0" smtClean="0">
                <a:cs typeface="B Zar" pitchFamily="2" charset="-78"/>
              </a:rPr>
              <a:t>، </a:t>
            </a:r>
            <a:r>
              <a:rPr lang="ar-SA" sz="2800" dirty="0">
                <a:cs typeface="B Zar" pitchFamily="2" charset="-78"/>
              </a:rPr>
              <a:t>مدارهاي رابط و شرايط كار مختلف مقاوم </a:t>
            </a:r>
            <a:r>
              <a:rPr lang="ar-SA" sz="2800" dirty="0" smtClean="0">
                <a:cs typeface="B Zar" pitchFamily="2" charset="-78"/>
              </a:rPr>
              <a:t>باشد</a:t>
            </a:r>
            <a:r>
              <a:rPr lang="fa-IR" sz="2800" dirty="0" smtClean="0">
                <a:cs typeface="B Zar" pitchFamily="2" charset="-78"/>
              </a:rPr>
              <a:t>.</a:t>
            </a:r>
          </a:p>
          <a:p>
            <a:pPr marL="285750" indent="-285750" algn="justLow" rtl="1">
              <a:buFont typeface="Arial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اين </a:t>
            </a:r>
            <a:r>
              <a:rPr lang="ar-SA" sz="2800" dirty="0">
                <a:cs typeface="B Zar" pitchFamily="2" charset="-78"/>
              </a:rPr>
              <a:t>در حاليست كه خواص غير خطي، تاخيرهاي زماني و تغييرات زياد پارامترها، آناليز مساله را به روشهاي كنترل كلاسيك مشكل مي سازد. </a:t>
            </a:r>
            <a:endParaRPr lang="fa-IR" sz="2800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7973413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m_rothko_mcg_r10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fa-IR" sz="4200" b="1">
                <a:solidFill>
                  <a:srgbClr val="FFFFCC"/>
                </a:solidFill>
                <a:cs typeface="B Tabassom" pitchFamily="2" charset="-78"/>
              </a:rPr>
              <a:t>اجزای سیستم</a:t>
            </a:r>
            <a:br>
              <a:rPr lang="fa-IR" sz="4200" b="1">
                <a:solidFill>
                  <a:srgbClr val="FFFFCC"/>
                </a:solidFill>
                <a:cs typeface="B Tabassom" pitchFamily="2" charset="-78"/>
              </a:rPr>
            </a:br>
            <a:endParaRPr lang="en-US" sz="4200" b="1">
              <a:solidFill>
                <a:srgbClr val="FFFFCC"/>
              </a:solidFill>
              <a:cs typeface="B Tabassom" pitchFamily="2" charset="-78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800600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ar-SA" b="1" dirty="0">
                <a:cs typeface="B Tabassom" pitchFamily="2" charset="-78"/>
              </a:rPr>
              <a:t>سيستم متشكل از  شش و دستگاه  كمك تنفس  شامل موارد زير مي باشد:</a:t>
            </a:r>
            <a:endParaRPr lang="en-US" b="1" dirty="0">
              <a:cs typeface="B Tabassom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ar-SA" sz="1400" b="1" dirty="0">
              <a:cs typeface="B Tabassom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b="1" dirty="0">
                <a:cs typeface="B Tabassom" pitchFamily="2" charset="-78"/>
              </a:rPr>
              <a:t>مدار رابط بيمار و دستگاه كمك تنفس</a:t>
            </a:r>
          </a:p>
          <a:p>
            <a:pPr algn="r" rtl="1">
              <a:lnSpc>
                <a:spcPct val="90000"/>
              </a:lnSpc>
            </a:pPr>
            <a:r>
              <a:rPr lang="ar-SA" b="1" dirty="0">
                <a:cs typeface="B Tabassom" pitchFamily="2" charset="-78"/>
              </a:rPr>
              <a:t>شيرهايي كه كنترل شار ورودي و خروجي مدار رابط را بر عهده دارند.</a:t>
            </a:r>
            <a:endParaRPr lang="en-US" b="1" dirty="0">
              <a:cs typeface="B Tabassom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b="1" dirty="0">
                <a:cs typeface="B Tabassom" pitchFamily="2" charset="-78"/>
              </a:rPr>
              <a:t> </a:t>
            </a:r>
            <a:r>
              <a:rPr lang="en-US" sz="2000" dirty="0">
                <a:latin typeface="Comic Sans MS" pitchFamily="66" charset="0"/>
                <a:cs typeface="B Tabassom" pitchFamily="2" charset="-78"/>
              </a:rPr>
              <a:t>ET tube</a:t>
            </a:r>
            <a:r>
              <a:rPr lang="fa-IR" sz="2000" dirty="0">
                <a:latin typeface="Comic Sans MS" pitchFamily="66" charset="0"/>
                <a:cs typeface="B Tabassom" pitchFamily="2" charset="-78"/>
              </a:rPr>
              <a:t>  </a:t>
            </a:r>
            <a:r>
              <a:rPr lang="ar-SA" b="1" dirty="0">
                <a:cs typeface="B Tabassom" pitchFamily="2" charset="-78"/>
              </a:rPr>
              <a:t>كه مدار رابط را به مجاري  تنفسي فوقاني  بيمار متصل مي‌كند.</a:t>
            </a:r>
          </a:p>
          <a:p>
            <a:pPr algn="r" rtl="1">
              <a:lnSpc>
                <a:spcPct val="90000"/>
              </a:lnSpc>
            </a:pPr>
            <a:r>
              <a:rPr lang="ar-SA" b="1" dirty="0">
                <a:cs typeface="B Tabassom" pitchFamily="2" charset="-78"/>
              </a:rPr>
              <a:t>مجاري تنفسي و شش  بيمار</a:t>
            </a:r>
          </a:p>
          <a:p>
            <a:pPr algn="r" rtl="1">
              <a:lnSpc>
                <a:spcPct val="90000"/>
              </a:lnSpc>
            </a:pPr>
            <a:r>
              <a:rPr lang="ar-SA" b="1" dirty="0">
                <a:cs typeface="B Tabassom" pitchFamily="2" charset="-78"/>
              </a:rPr>
              <a:t>دستگاه  عصبي- عضلاني  كه راه اندازي تنفس طبيعي را بر عهده دارد.</a:t>
            </a:r>
            <a:endParaRPr lang="en-US" b="1" dirty="0">
              <a:cs typeface="B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210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hm_rothko_mcg_r10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85800"/>
            <a:ext cx="72390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None/>
            </a:pPr>
            <a:r>
              <a:rPr lang="en-US" b="1">
                <a:cs typeface="B Tabassom" pitchFamily="2" charset="-78"/>
              </a:rPr>
              <a:t/>
            </a:r>
            <a:br>
              <a:rPr lang="en-US" b="1">
                <a:cs typeface="B Tabassom" pitchFamily="2" charset="-78"/>
              </a:rPr>
            </a:br>
            <a:endParaRPr lang="en-US" b="1">
              <a:cs typeface="B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6180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endParaRPr lang="en-US" sz="3200" b="1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fa-IR" sz="4000" dirty="0">
                <a:solidFill>
                  <a:srgbClr val="FFFFCC"/>
                </a:solidFill>
              </a:rPr>
              <a:t>سایر</a:t>
            </a:r>
            <a:endParaRPr lang="en-US" sz="4000" dirty="0">
              <a:solidFill>
                <a:srgbClr val="FFFFCC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2192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شار عبوري از شيردم  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ar-SA" b="1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Q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V</a:t>
            </a:r>
            <a:endParaRPr lang="ar-SA" b="1">
              <a:solidFill>
                <a:srgbClr val="993366"/>
              </a:solidFill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شار خروجي از شير بازدم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Q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E</a:t>
            </a:r>
            <a:r>
              <a:rPr lang="en-US" b="1" baseline="-25000">
                <a:latin typeface="Comic Sans MS" pitchFamily="66" charset="0"/>
              </a:rPr>
              <a:t> </a:t>
            </a:r>
            <a:endParaRPr lang="ar-SA" b="1"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شارخالص شبكه </a:t>
            </a:r>
            <a:r>
              <a:rPr lang="en-US" b="1">
                <a:latin typeface="Comic Sans MS" pitchFamily="66" charset="0"/>
              </a:rPr>
              <a:t>                  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Q</a:t>
            </a:r>
            <a:r>
              <a:rPr lang="en-US">
                <a:solidFill>
                  <a:srgbClr val="993366"/>
                </a:solidFill>
                <a:latin typeface="Comic Sans MS" pitchFamily="66" charset="0"/>
              </a:rPr>
              <a:t>p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 b="1">
                <a:latin typeface="Comic Sans MS" pitchFamily="66" charset="0"/>
              </a:rPr>
              <a:t> </a:t>
            </a:r>
            <a:endParaRPr lang="ar-SA" b="1"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فشار مدار رابط 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ar-SA" b="1">
                <a:latin typeface="Comic Sans MS" pitchFamily="66" charset="0"/>
              </a:rPr>
              <a:t>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P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C</a:t>
            </a:r>
            <a:endParaRPr lang="ar-SA" b="1" baseline="-25000">
              <a:solidFill>
                <a:srgbClr val="993366"/>
              </a:solidFill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ثابت </a:t>
            </a:r>
            <a:r>
              <a:rPr lang="en-US">
                <a:latin typeface="Comic Sans MS" pitchFamily="66" charset="0"/>
              </a:rPr>
              <a:t>tube ET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ar-SA" b="1">
                <a:latin typeface="Comic Sans MS" pitchFamily="66" charset="0"/>
              </a:rPr>
              <a:t>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K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L</a:t>
            </a:r>
            <a:r>
              <a:rPr lang="en-US" b="1" baseline="-25000">
                <a:latin typeface="Comic Sans MS" pitchFamily="66" charset="0"/>
              </a:rPr>
              <a:t> </a:t>
            </a:r>
            <a:endParaRPr lang="ar-SA" b="1" baseline="-25000"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ضريب كشساني مداررابط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E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C</a:t>
            </a:r>
            <a:endParaRPr lang="ar-SA" b="1">
              <a:solidFill>
                <a:srgbClr val="993366"/>
              </a:solidFill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فشار شش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P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L</a:t>
            </a:r>
            <a:r>
              <a:rPr lang="en-US" b="1">
                <a:latin typeface="Comic Sans MS" pitchFamily="66" charset="0"/>
              </a:rPr>
              <a:t> </a:t>
            </a:r>
            <a:endParaRPr lang="ar-SA" b="1"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ضريب كشساني شش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E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L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ar-SA" b="1">
                <a:latin typeface="Comic Sans MS" pitchFamily="66" charset="0"/>
              </a:rPr>
              <a:t>   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شار ورودي به شش  </a:t>
            </a:r>
            <a:r>
              <a:rPr lang="en-US" b="1">
                <a:latin typeface="Comic Sans MS" pitchFamily="66" charset="0"/>
              </a:rPr>
              <a:t>                  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Q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L</a:t>
            </a:r>
            <a:endParaRPr lang="ar-SA" b="1" baseline="-25000">
              <a:solidFill>
                <a:srgbClr val="993366"/>
              </a:solidFill>
              <a:latin typeface="Comic Sans MS" pitchFamily="66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b="1">
                <a:latin typeface="Comic Sans MS" pitchFamily="66" charset="0"/>
              </a:rPr>
              <a:t>فشار راه انداز تنفس طبيعي</a:t>
            </a:r>
            <a:r>
              <a:rPr lang="ar-SA">
                <a:latin typeface="Comic Sans MS" pitchFamily="66" charset="0"/>
              </a:rPr>
              <a:t>    </a:t>
            </a:r>
            <a:r>
              <a:rPr lang="en-US" b="1">
                <a:solidFill>
                  <a:srgbClr val="993366"/>
                </a:solidFill>
                <a:latin typeface="Comic Sans MS" pitchFamily="66" charset="0"/>
              </a:rPr>
              <a:t>P</a:t>
            </a:r>
            <a:r>
              <a:rPr lang="en-US" b="1" baseline="-25000">
                <a:solidFill>
                  <a:srgbClr val="993366"/>
                </a:solidFill>
                <a:latin typeface="Comic Sans MS" pitchFamily="66" charset="0"/>
              </a:rPr>
              <a:t>M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304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1"/>
            <a:r>
              <a:rPr lang="fa-IR" b="1">
                <a:cs typeface="B Tabassom" pitchFamily="2" charset="-78"/>
              </a:rPr>
              <a:t>شبیه سازی مداری سیستم </a:t>
            </a:r>
            <a:endParaRPr lang="ar-SA" b="1">
              <a:cs typeface="B Tabassom" pitchFamily="2" charset="-78"/>
            </a:endParaRPr>
          </a:p>
          <a:p>
            <a:endParaRPr lang="en-US">
              <a:latin typeface="Comic Sans MS" pitchFamily="66" charset="0"/>
              <a:cs typeface="B Tabassom" pitchFamily="2" charset="-78"/>
            </a:endParaRP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66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Grenica\My Documents\My Pictures\rothko\10080864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7010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" y="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fa-IR" b="1">
                <a:solidFill>
                  <a:srgbClr val="20204E"/>
                </a:solidFill>
                <a:cs typeface="B Tabassom" pitchFamily="2" charset="-78"/>
              </a:rPr>
              <a:t>شبیه سازی مدل خطی در حضور نویز رنگی مدل شده در ورودی  : تخمین پارامترها به روش </a:t>
            </a:r>
            <a:r>
              <a:rPr lang="en-US" sz="1800">
                <a:solidFill>
                  <a:srgbClr val="20204E"/>
                </a:solidFill>
                <a:latin typeface="Comic Sans MS" pitchFamily="66" charset="0"/>
                <a:cs typeface="B Tabassom" pitchFamily="2" charset="-78"/>
              </a:rPr>
              <a:t>ELS</a:t>
            </a:r>
            <a:r>
              <a:rPr lang="fa-IR" b="1">
                <a:solidFill>
                  <a:srgbClr val="20204E"/>
                </a:solidFill>
                <a:cs typeface="B Tabassom" pitchFamily="2" charset="-78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zh-CN" sz="1600" b="1">
                <a:solidFill>
                  <a:srgbClr val="20204E"/>
                </a:solidFill>
                <a:latin typeface="Comic Sans MS" pitchFamily="66" charset="0"/>
                <a:ea typeface="SimSun" pitchFamily="2" charset="-122"/>
              </a:rPr>
              <a:t>CL = 0.1,RL = 10,CT=0.001,σ = 0.01</a:t>
            </a:r>
            <a:r>
              <a:rPr lang="en-US" altLang="zh-CN" sz="1600" b="1">
                <a:solidFill>
                  <a:srgbClr val="20204E"/>
                </a:solidFill>
                <a:latin typeface="Comic Sans MS" pitchFamily="66" charset="0"/>
                <a:ea typeface="SimSun" pitchFamily="2" charset="-122"/>
                <a:cs typeface="B Tabassom" pitchFamily="2" charset="-78"/>
              </a:rPr>
              <a:t> </a:t>
            </a:r>
            <a:endParaRPr lang="en-US" sz="1600" b="1">
              <a:solidFill>
                <a:srgbClr val="20204E"/>
              </a:solidFill>
              <a:latin typeface="Comic Sans MS" pitchFamily="66" charset="0"/>
              <a:cs typeface="B Tabassom" pitchFamily="2" charset="-7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76413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3" name="Picture 5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601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6200" y="762000"/>
            <a:ext cx="1752600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>
              <a:lnSpc>
                <a:spcPct val="80000"/>
              </a:lnSpc>
              <a:spcBef>
                <a:spcPct val="20000"/>
              </a:spcBef>
            </a:pPr>
            <a:r>
              <a:rPr lang="fa-IR" sz="2000" b="1">
                <a:cs typeface="B Tabassom" pitchFamily="2" charset="-78"/>
              </a:rPr>
              <a:t>فشار خروجی       </a:t>
            </a:r>
            <a:r>
              <a:rPr lang="fa-IR" sz="2000" b="1">
                <a:latin typeface="Comic Sans MS" pitchFamily="66" charset="0"/>
              </a:rPr>
              <a:t>- - -</a:t>
            </a:r>
            <a:endParaRPr lang="ar-SA" sz="2000" b="1">
              <a:latin typeface="Comic Sans MS" pitchFamily="66" charset="0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</a:pPr>
            <a:endParaRPr lang="ar-SA" sz="800" b="1">
              <a:latin typeface="Comic Sans MS" pitchFamily="66" charset="0"/>
            </a:endParaRPr>
          </a:p>
          <a:p>
            <a:pPr marL="342900" indent="-342900" algn="r" rtl="1">
              <a:lnSpc>
                <a:spcPct val="60000"/>
              </a:lnSpc>
              <a:spcBef>
                <a:spcPct val="20000"/>
              </a:spcBef>
            </a:pPr>
            <a:r>
              <a:rPr lang="ar-SA" sz="2000" b="1">
                <a:solidFill>
                  <a:schemeClr val="accent2"/>
                </a:solidFill>
                <a:cs typeface="B Tabassom" pitchFamily="2" charset="-78"/>
              </a:rPr>
              <a:t>سیگنال فرمان</a:t>
            </a:r>
            <a:r>
              <a:rPr lang="ar-SA" sz="2000" b="1">
                <a:solidFill>
                  <a:srgbClr val="FF0000"/>
                </a:solidFill>
                <a:cs typeface="B Tabassom" pitchFamily="2" charset="-78"/>
              </a:rPr>
              <a:t>  </a:t>
            </a:r>
          </a:p>
          <a:p>
            <a:pPr marL="342900" indent="-342900" algn="r" rtl="1">
              <a:lnSpc>
                <a:spcPct val="60000"/>
              </a:lnSpc>
              <a:spcBef>
                <a:spcPct val="20000"/>
              </a:spcBef>
            </a:pPr>
            <a:r>
              <a:rPr lang="ar-SA" sz="2000" b="1">
                <a:cs typeface="B Tabassom" pitchFamily="2" charset="-78"/>
              </a:rPr>
              <a:t>خروجی مطلوب</a:t>
            </a:r>
            <a:r>
              <a:rPr lang="ar-SA" sz="2000" b="1">
                <a:solidFill>
                  <a:schemeClr val="accent2"/>
                </a:solidFill>
                <a:cs typeface="B Tabassom" pitchFamily="2" charset="-78"/>
              </a:rPr>
              <a:t>  </a:t>
            </a:r>
            <a:r>
              <a:rPr lang="ar-SA" sz="4400" b="1">
                <a:solidFill>
                  <a:schemeClr val="accent1"/>
                </a:solidFill>
                <a:cs typeface="B Tabassom" pitchFamily="2" charset="-78"/>
              </a:rPr>
              <a:t> </a:t>
            </a:r>
            <a:endParaRPr lang="fa-IR" sz="28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228600" y="13716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2286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776413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8" name="Picture 10" descr="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6019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609600" y="3733800"/>
            <a:ext cx="1219200" cy="1225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n-US" sz="200">
              <a:solidFill>
                <a:srgbClr val="00FF00"/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0FF00"/>
                </a:solidFill>
              </a:rPr>
              <a:t>…..     a</a:t>
            </a:r>
            <a:r>
              <a:rPr lang="en-US" sz="2000" baseline="-25000">
                <a:solidFill>
                  <a:srgbClr val="00FF00"/>
                </a:solidFill>
              </a:rPr>
              <a:t>1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…..     a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…..     a</a:t>
            </a:r>
            <a:r>
              <a:rPr lang="en-US" sz="2000" baseline="-25000"/>
              <a:t>3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n-US" sz="2000" baseline="-25000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09600" y="5105400"/>
            <a:ext cx="1219200" cy="1041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n-US" sz="200">
              <a:solidFill>
                <a:srgbClr val="00FF00"/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0FF00"/>
                </a:solidFill>
              </a:rPr>
              <a:t>…..     b</a:t>
            </a:r>
            <a:r>
              <a:rPr lang="en-US" sz="2000" baseline="-25000">
                <a:solidFill>
                  <a:srgbClr val="00FF00"/>
                </a:solidFill>
              </a:rPr>
              <a:t>0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…..     b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…..     b</a:t>
            </a:r>
            <a:r>
              <a:rPr lang="en-US" sz="2000" baseline="-25000"/>
              <a:t>2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n-US" sz="200" baseline="-25000"/>
          </a:p>
        </p:txBody>
      </p:sp>
    </p:spTree>
    <p:extLst>
      <p:ext uri="{BB962C8B-B14F-4D97-AF65-F5344CB8AC3E}">
        <p14:creationId xmlns:p14="http://schemas.microsoft.com/office/powerpoint/2010/main" val="932178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66875"/>
            <a:ext cx="9172576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269632"/>
            <a:ext cx="8077200" cy="1101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و شبیه </a:t>
            </a:r>
            <a:r>
              <a:rPr lang="fa-IR" sz="2000" b="1" dirty="0" smtClean="0">
                <a:cs typeface="B Zar" pitchFamily="2" charset="-78"/>
              </a:rPr>
              <a:t>سازی</a:t>
            </a:r>
            <a:r>
              <a:rPr lang="en-US" sz="2000" b="1" dirty="0" smtClean="0">
                <a:cs typeface="B Zar" pitchFamily="2" charset="-78"/>
              </a:rPr>
              <a:t> </a:t>
            </a:r>
            <a:r>
              <a:rPr lang="fa-IR" sz="2000" b="1" dirty="0" smtClean="0">
                <a:cs typeface="B Zar" pitchFamily="2" charset="-78"/>
              </a:rPr>
              <a:t>سیستم </a:t>
            </a:r>
            <a:r>
              <a:rPr lang="fa-IR" sz="2000" b="1" dirty="0">
                <a:cs typeface="B Zar" pitchFamily="2" charset="-78"/>
              </a:rPr>
              <a:t>کنترل بدون سیم زوایای جهت فراز(</a:t>
            </a:r>
            <a:r>
              <a:rPr lang="en-US" sz="2000" b="1" dirty="0">
                <a:cs typeface="B Zar" pitchFamily="2" charset="-78"/>
              </a:rPr>
              <a:t>Pitch</a:t>
            </a:r>
            <a:r>
              <a:rPr lang="fa-IR" sz="2000" b="1" dirty="0">
                <a:cs typeface="B Zar" pitchFamily="2" charset="-78"/>
              </a:rPr>
              <a:t>) و جهت حرکت سمت(</a:t>
            </a:r>
            <a:r>
              <a:rPr lang="en-US" sz="2000" b="1" dirty="0">
                <a:cs typeface="B Zar" pitchFamily="2" charset="-78"/>
              </a:rPr>
              <a:t>Yaw</a:t>
            </a:r>
            <a:r>
              <a:rPr lang="fa-IR" sz="2000" b="1" dirty="0">
                <a:cs typeface="B Zar" pitchFamily="2" charset="-78"/>
              </a:rPr>
              <a:t>) با کنترل کننده های مدرن و کلاسیک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22032"/>
            <a:ext cx="8077200" cy="797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endParaRPr lang="en-US" sz="20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551205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269632"/>
            <a:ext cx="8077200" cy="1101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و شبیه </a:t>
            </a:r>
            <a:r>
              <a:rPr lang="fa-IR" sz="2000" b="1" dirty="0" smtClean="0">
                <a:cs typeface="B Zar" pitchFamily="2" charset="-78"/>
              </a:rPr>
              <a:t>سازی</a:t>
            </a:r>
            <a:r>
              <a:rPr lang="en-US" sz="2000" b="1" dirty="0" smtClean="0">
                <a:cs typeface="B Zar" pitchFamily="2" charset="-78"/>
              </a:rPr>
              <a:t> </a:t>
            </a:r>
            <a:r>
              <a:rPr lang="fa-IR" sz="2000" b="1" dirty="0" smtClean="0">
                <a:cs typeface="B Zar" pitchFamily="2" charset="-78"/>
              </a:rPr>
              <a:t>سیستم </a:t>
            </a:r>
            <a:r>
              <a:rPr lang="fa-IR" sz="2000" b="1" dirty="0">
                <a:cs typeface="B Zar" pitchFamily="2" charset="-78"/>
              </a:rPr>
              <a:t>کنترل بدون سیم زوایای جهت فراز(</a:t>
            </a:r>
            <a:r>
              <a:rPr lang="en-US" sz="2000" b="1" dirty="0">
                <a:cs typeface="B Zar" pitchFamily="2" charset="-78"/>
              </a:rPr>
              <a:t>Pitch</a:t>
            </a:r>
            <a:r>
              <a:rPr lang="fa-IR" sz="2000" b="1" dirty="0">
                <a:cs typeface="B Zar" pitchFamily="2" charset="-78"/>
              </a:rPr>
              <a:t>) و جهت حرکت سمت(</a:t>
            </a:r>
            <a:r>
              <a:rPr lang="en-US" sz="2000" b="1" dirty="0">
                <a:cs typeface="B Zar" pitchFamily="2" charset="-78"/>
              </a:rPr>
              <a:t>Yaw</a:t>
            </a:r>
            <a:r>
              <a:rPr lang="fa-IR" sz="2000" b="1" dirty="0">
                <a:cs typeface="B Zar" pitchFamily="2" charset="-78"/>
              </a:rPr>
              <a:t>) با کنترل کننده های مدرن و کلاسیک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22032"/>
            <a:ext cx="8077200" cy="797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endParaRPr lang="en-US" sz="2000" dirty="0"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95400"/>
            <a:ext cx="67722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25532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269632"/>
            <a:ext cx="8077200" cy="1101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و شبیه </a:t>
            </a:r>
            <a:r>
              <a:rPr lang="fa-IR" sz="2000" b="1" dirty="0" smtClean="0">
                <a:cs typeface="B Zar" pitchFamily="2" charset="-78"/>
              </a:rPr>
              <a:t>سازی</a:t>
            </a:r>
            <a:r>
              <a:rPr lang="en-US" sz="2000" b="1" dirty="0" smtClean="0">
                <a:cs typeface="B Zar" pitchFamily="2" charset="-78"/>
              </a:rPr>
              <a:t> </a:t>
            </a:r>
            <a:r>
              <a:rPr lang="fa-IR" sz="2000" b="1" dirty="0" smtClean="0">
                <a:cs typeface="B Zar" pitchFamily="2" charset="-78"/>
              </a:rPr>
              <a:t>سیستم </a:t>
            </a:r>
            <a:r>
              <a:rPr lang="fa-IR" sz="2000" b="1" dirty="0">
                <a:cs typeface="B Zar" pitchFamily="2" charset="-78"/>
              </a:rPr>
              <a:t>کنترل بدون سیم زوایای جهت فراز(</a:t>
            </a:r>
            <a:r>
              <a:rPr lang="en-US" sz="2000" b="1" dirty="0">
                <a:cs typeface="B Zar" pitchFamily="2" charset="-78"/>
              </a:rPr>
              <a:t>Pitch</a:t>
            </a:r>
            <a:r>
              <a:rPr lang="fa-IR" sz="2000" b="1" dirty="0">
                <a:cs typeface="B Zar" pitchFamily="2" charset="-78"/>
              </a:rPr>
              <a:t>) و جهت حرکت سمت(</a:t>
            </a:r>
            <a:r>
              <a:rPr lang="en-US" sz="2000" b="1" dirty="0">
                <a:cs typeface="B Zar" pitchFamily="2" charset="-78"/>
              </a:rPr>
              <a:t>Yaw</a:t>
            </a:r>
            <a:r>
              <a:rPr lang="fa-IR" sz="2000" b="1" dirty="0">
                <a:cs typeface="B Zar" pitchFamily="2" charset="-78"/>
              </a:rPr>
              <a:t>) با کنترل کننده های مدرن و کلاسیک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22032"/>
            <a:ext cx="8077200" cy="797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endParaRPr lang="en-US" sz="2000" dirty="0">
              <a:cs typeface="B Za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81154"/>
            <a:ext cx="4852987" cy="547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29608"/>
            <a:ext cx="4724400" cy="319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40168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8077200" cy="1101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000" dirty="0" smtClean="0">
                <a:solidFill>
                  <a:srgbClr val="FF0000"/>
                </a:solidFill>
                <a:cs typeface="B Zar" pitchFamily="2" charset="-78"/>
              </a:rPr>
              <a:t>پايان‌نامه دوره کارشناسي مهندسي برق-کنترل </a:t>
            </a:r>
            <a:r>
              <a:rPr lang="ar-SA" sz="2000" b="1" dirty="0" smtClean="0">
                <a:cs typeface="B Zar" pitchFamily="2" charset="-78"/>
              </a:rPr>
              <a:t/>
            </a:r>
            <a:br>
              <a:rPr lang="ar-SA" sz="2000" b="1" dirty="0" smtClean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و شبیه </a:t>
            </a:r>
            <a:r>
              <a:rPr lang="fa-IR" sz="2000" b="1" dirty="0" smtClean="0">
                <a:cs typeface="B Zar" pitchFamily="2" charset="-78"/>
              </a:rPr>
              <a:t>سازی</a:t>
            </a:r>
            <a:r>
              <a:rPr lang="en-US" sz="2000" b="1" dirty="0" smtClean="0">
                <a:cs typeface="B Zar" pitchFamily="2" charset="-78"/>
              </a:rPr>
              <a:t> </a:t>
            </a:r>
            <a:r>
              <a:rPr lang="fa-IR" sz="2000" b="1" dirty="0" smtClean="0">
                <a:cs typeface="B Zar" pitchFamily="2" charset="-78"/>
              </a:rPr>
              <a:t>سیستم </a:t>
            </a:r>
            <a:r>
              <a:rPr lang="fa-IR" sz="2000" b="1" dirty="0">
                <a:cs typeface="B Zar" pitchFamily="2" charset="-78"/>
              </a:rPr>
              <a:t>کنترل بدون سیم زوایای جهت فراز(</a:t>
            </a:r>
            <a:r>
              <a:rPr lang="en-US" sz="2000" b="1" dirty="0">
                <a:cs typeface="B Zar" pitchFamily="2" charset="-78"/>
              </a:rPr>
              <a:t>Pitch</a:t>
            </a:r>
            <a:r>
              <a:rPr lang="fa-IR" sz="2000" b="1" dirty="0">
                <a:cs typeface="B Zar" pitchFamily="2" charset="-78"/>
              </a:rPr>
              <a:t>) و جهت حرکت سمت(</a:t>
            </a:r>
            <a:r>
              <a:rPr lang="en-US" sz="2000" b="1" dirty="0">
                <a:cs typeface="B Zar" pitchFamily="2" charset="-78"/>
              </a:rPr>
              <a:t>Yaw</a:t>
            </a:r>
            <a:r>
              <a:rPr lang="fa-IR" sz="2000" b="1" dirty="0">
                <a:cs typeface="B Zar" pitchFamily="2" charset="-78"/>
              </a:rPr>
              <a:t>) با کنترل کننده های مدرن و کلاسیک</a:t>
            </a:r>
            <a:endParaRPr lang="en-US" sz="2000" dirty="0">
              <a:cs typeface="B Za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200400"/>
            <a:ext cx="47815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143000"/>
            <a:ext cx="5113726" cy="197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57005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"/>
            <a:ext cx="9216755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5486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76200"/>
            <a:ext cx="6324600" cy="762000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ar-SA" sz="2000" b="1" dirty="0">
                <a:cs typeface="B Zar" pitchFamily="2" charset="-78"/>
              </a:rPr>
              <a:t>سامانه کنترل سطح مایع به کمک </a:t>
            </a:r>
            <a:r>
              <a:rPr lang="en-US" sz="2000" b="1" dirty="0">
                <a:cs typeface="B Zar" pitchFamily="2" charset="-78"/>
              </a:rPr>
              <a:t>PLC S7-200</a:t>
            </a:r>
            <a:r>
              <a:rPr lang="ar-SA" sz="2000" b="1" dirty="0">
                <a:cs typeface="B Zar" pitchFamily="2" charset="-78"/>
              </a:rPr>
              <a:t>- 	تابستان </a:t>
            </a:r>
            <a:r>
              <a:rPr lang="fa-IR" sz="2000" b="1" dirty="0">
                <a:cs typeface="B Zar" pitchFamily="2" charset="-78"/>
              </a:rPr>
              <a:t>1392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590800"/>
            <a:ext cx="8077200" cy="243459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Low" rtl="1"/>
            <a:endParaRPr lang="en-US" dirty="0" smtClean="0">
              <a:cs typeface="B Za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1388"/>
            <a:ext cx="7118350" cy="6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334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cs typeface="B Zar" pitchFamily="2" charset="-78"/>
              </a:rPr>
              <a:t>طراحی و پیاده سازی سیستم کنترل تردد مبتنی بر تشخیص اثر انگشت</a:t>
            </a:r>
            <a:endParaRPr lang="en-US" sz="2000" dirty="0">
              <a:solidFill>
                <a:srgbClr val="00B050"/>
              </a:solidFill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014948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Low" rtl="1"/>
            <a:r>
              <a:rPr lang="ar-SA" sz="2400" b="1" dirty="0">
                <a:cs typeface="B Zar" pitchFamily="2" charset="-78"/>
              </a:rPr>
              <a:t>موارد کاربرد سنسور‌های اثر انگشت</a:t>
            </a:r>
            <a:endParaRPr lang="en-US" sz="2400" b="1" dirty="0">
              <a:cs typeface="B Zar" pitchFamily="2" charset="-78"/>
            </a:endParaRP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ar-SA" sz="2400" dirty="0" smtClean="0">
                <a:cs typeface="B Zar" pitchFamily="2" charset="-78"/>
              </a:rPr>
              <a:t>سازمان‌های </a:t>
            </a:r>
            <a:r>
              <a:rPr lang="ar-SA" sz="2400" dirty="0">
                <a:cs typeface="B Zar" pitchFamily="2" charset="-78"/>
              </a:rPr>
              <a:t>امنیتی مالی و نظامی در کشورهای مختلف از تکنولوژی تشخیص اثر‌انگشت برای دسترسی به اطلاعات محرمانه و ورود به مکان‌های خاص استفاده می‌کنند</a:t>
            </a:r>
            <a:r>
              <a:rPr lang="ar-SA" sz="2400" dirty="0" smtClean="0">
                <a:cs typeface="B Zar" pitchFamily="2" charset="-78"/>
              </a:rPr>
              <a:t>.</a:t>
            </a:r>
            <a:endParaRPr lang="en-US" sz="2400" dirty="0" smtClean="0">
              <a:cs typeface="B Zar" pitchFamily="2" charset="-78"/>
            </a:endParaRP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ar-SA" sz="2400" dirty="0" smtClean="0">
                <a:cs typeface="B Zar" pitchFamily="2" charset="-78"/>
              </a:rPr>
              <a:t> </a:t>
            </a:r>
            <a:r>
              <a:rPr lang="ar-SA" sz="2400" dirty="0">
                <a:cs typeface="B Zar" pitchFamily="2" charset="-78"/>
              </a:rPr>
              <a:t>ولیکن به تازگی این تکنولوژی به علت قیمت مناسب، کارایی و سرعت بالا کاربرد‌های تجاری نیز یافته است.</a:t>
            </a:r>
            <a:endParaRPr lang="en-US" sz="2000" dirty="0">
              <a:cs typeface="B Zar" pitchFamily="2" charset="-78"/>
            </a:endParaRPr>
          </a:p>
          <a:p>
            <a:pPr algn="justLow" rtl="1"/>
            <a:r>
              <a:rPr lang="ar-SA" sz="2400" dirty="0" smtClean="0">
                <a:solidFill>
                  <a:srgbClr val="FF0000"/>
                </a:solidFill>
                <a:cs typeface="B Zar" pitchFamily="2" charset="-78"/>
              </a:rPr>
              <a:t>1- </a:t>
            </a:r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استفاده در جرم شناسی (که مشهورترین کاربرد این سیستم‌ها می باشد)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Low" rtl="1"/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2- امنیت در </a:t>
            </a:r>
            <a:r>
              <a:rPr lang="en-US" sz="2400" dirty="0">
                <a:solidFill>
                  <a:srgbClr val="FF0000"/>
                </a:solidFill>
                <a:cs typeface="B Zar" pitchFamily="2" charset="-78"/>
              </a:rPr>
              <a:t>IT 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 smtClean="0">
                <a:cs typeface="B Zar" pitchFamily="2" charset="-78"/>
              </a:rPr>
              <a:t>ورود </a:t>
            </a:r>
            <a:r>
              <a:rPr lang="fa-IR" sz="2400" dirty="0">
                <a:cs typeface="B Zar" pitchFamily="2" charset="-78"/>
              </a:rPr>
              <a:t>به کامپیوتر (</a:t>
            </a:r>
            <a:r>
              <a:rPr lang="en-US" sz="2000" dirty="0">
                <a:cs typeface="B Zar" pitchFamily="2" charset="-78"/>
              </a:rPr>
              <a:t>Computer </a:t>
            </a:r>
            <a:r>
              <a:rPr lang="en-US" sz="2000" dirty="0" smtClean="0">
                <a:cs typeface="B Zar" pitchFamily="2" charset="-78"/>
              </a:rPr>
              <a:t>Login</a:t>
            </a:r>
            <a:r>
              <a:rPr lang="fa-IR" sz="2400" dirty="0" smtClean="0">
                <a:cs typeface="B Zar" pitchFamily="2" charset="-78"/>
              </a:rPr>
              <a:t>)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دسترسی </a:t>
            </a:r>
            <a:r>
              <a:rPr lang="fa-IR" sz="2400" dirty="0">
                <a:cs typeface="B Zar" pitchFamily="2" charset="-78"/>
              </a:rPr>
              <a:t>به </a:t>
            </a:r>
            <a:r>
              <a:rPr lang="fa-IR" sz="2400" dirty="0" smtClean="0">
                <a:cs typeface="B Zar" pitchFamily="2" charset="-78"/>
              </a:rPr>
              <a:t>شبکه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تجارت </a:t>
            </a:r>
            <a:r>
              <a:rPr lang="fa-IR" sz="2400" dirty="0">
                <a:cs typeface="B Zar" pitchFamily="2" charset="-78"/>
              </a:rPr>
              <a:t>الکترونیک</a:t>
            </a:r>
            <a:endParaRPr lang="en-US" sz="2000" dirty="0"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امنیت در صفحات </a:t>
            </a:r>
            <a:r>
              <a:rPr lang="fa-IR" sz="2400" dirty="0" smtClean="0">
                <a:cs typeface="B Zar" pitchFamily="2" charset="-78"/>
              </a:rPr>
              <a:t>وب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رمزگذاری </a:t>
            </a:r>
            <a:r>
              <a:rPr lang="fa-IR" sz="2400" dirty="0">
                <a:cs typeface="B Zar" pitchFamily="2" charset="-78"/>
              </a:rPr>
              <a:t>فایل‌ها </a:t>
            </a:r>
            <a:endParaRPr lang="en-US" sz="2400" dirty="0" smtClean="0">
              <a:cs typeface="B Zar" pitchFamily="2" charset="-78"/>
            </a:endParaRPr>
          </a:p>
        </p:txBody>
      </p:sp>
      <p:pic>
        <p:nvPicPr>
          <p:cNvPr id="4" name="Picture 3" descr="C:\Users\Admin\Desktop\L634144551365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/>
          <a:stretch/>
        </p:blipFill>
        <p:spPr bwMode="auto">
          <a:xfrm>
            <a:off x="756834" y="4796725"/>
            <a:ext cx="2282190" cy="1923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2568" y="5726668"/>
            <a:ext cx="391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B Zar" pitchFamily="2" charset="-78"/>
              </a:rPr>
              <a:t>یک </a:t>
            </a:r>
            <a:r>
              <a:rPr lang="ar-SA" sz="2400" dirty="0" smtClean="0">
                <a:cs typeface="B Zar" pitchFamily="2" charset="-78"/>
              </a:rPr>
              <a:t>نمونه </a:t>
            </a:r>
            <a:r>
              <a:rPr lang="ar-SA" sz="2400" dirty="0">
                <a:cs typeface="B Zar" pitchFamily="2" charset="-78"/>
              </a:rPr>
              <a:t>ماژول تشخیص اثر انگشت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9857451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cs typeface="B Zar" pitchFamily="2" charset="-78"/>
              </a:rPr>
              <a:t>طراحی و پیاده سازی سیستم کنترل تردد مبتنی بر تشخیص اثر انگشت</a:t>
            </a:r>
            <a:endParaRPr lang="en-US" sz="2000" dirty="0">
              <a:solidFill>
                <a:srgbClr val="00B050"/>
              </a:solidFill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52674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3- </a:t>
            </a:r>
            <a:r>
              <a:rPr lang="ar-SA" sz="2400" dirty="0" smtClean="0">
                <a:solidFill>
                  <a:srgbClr val="FF0000"/>
                </a:solidFill>
                <a:cs typeface="B Zar" pitchFamily="2" charset="-78"/>
              </a:rPr>
              <a:t>شناسایی </a:t>
            </a:r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هویت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کارت شناسایی / ملی </a:t>
            </a:r>
            <a:r>
              <a:rPr lang="en-US" sz="2400" dirty="0" smtClean="0">
                <a:cs typeface="B Zar" pitchFamily="2" charset="-78"/>
              </a:rPr>
              <a:t>– </a:t>
            </a:r>
            <a:r>
              <a:rPr lang="fa-IR" sz="2400" dirty="0" smtClean="0">
                <a:cs typeface="B Zar" pitchFamily="2" charset="-78"/>
              </a:rPr>
              <a:t>انتخابات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کارت </a:t>
            </a:r>
            <a:r>
              <a:rPr lang="fa-IR" sz="2400" dirty="0">
                <a:cs typeface="B Zar" pitchFamily="2" charset="-78"/>
              </a:rPr>
              <a:t>پایان </a:t>
            </a:r>
            <a:r>
              <a:rPr lang="fa-IR" sz="2400" dirty="0" smtClean="0">
                <a:cs typeface="B Zar" pitchFamily="2" charset="-78"/>
              </a:rPr>
              <a:t>خدمت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گذرنامه الکترونیک</a:t>
            </a:r>
            <a:r>
              <a:rPr lang="en-US" sz="2400" dirty="0" smtClean="0">
                <a:cs typeface="B Zar" pitchFamily="2" charset="-78"/>
              </a:rPr>
              <a:t>- </a:t>
            </a:r>
            <a:r>
              <a:rPr lang="fa-IR" sz="2400" dirty="0" smtClean="0">
                <a:cs typeface="B Zar" pitchFamily="2" charset="-78"/>
              </a:rPr>
              <a:t>گواهی </a:t>
            </a:r>
            <a:r>
              <a:rPr lang="fa-IR" sz="2400" dirty="0">
                <a:cs typeface="B Zar" pitchFamily="2" charset="-78"/>
              </a:rPr>
              <a:t>نامه رانندگی </a:t>
            </a:r>
            <a:endParaRPr lang="en-US" sz="2400" dirty="0">
              <a:cs typeface="B Zar" pitchFamily="2" charset="-78"/>
            </a:endParaRPr>
          </a:p>
          <a:p>
            <a:pPr algn="justLow" rtl="1"/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4- امنیت در بانکداری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مکمل و جایگزینی کارت‌های اعتباری،</a:t>
            </a:r>
            <a:r>
              <a:rPr lang="en-US" sz="2400" dirty="0">
                <a:cs typeface="B Zar" pitchFamily="2" charset="-78"/>
              </a:rPr>
              <a:t>Prepaid Card </a:t>
            </a:r>
            <a:r>
              <a:rPr lang="fa-IR" sz="2400" dirty="0">
                <a:cs typeface="B Zar" pitchFamily="2" charset="-78"/>
              </a:rPr>
              <a:t>، </a:t>
            </a:r>
            <a:r>
              <a:rPr lang="en-US" sz="2400" dirty="0">
                <a:cs typeface="B Zar" pitchFamily="2" charset="-78"/>
              </a:rPr>
              <a:t>Debit Card</a:t>
            </a:r>
          </a:p>
          <a:p>
            <a:pPr lvl="0" algn="justLow" rtl="1"/>
            <a:r>
              <a:rPr lang="fa-IR" sz="2400" dirty="0">
                <a:cs typeface="B Zar" pitchFamily="2" charset="-78"/>
              </a:rPr>
              <a:t>قابل استفاده در دستگاه‌های کارت خوان، </a:t>
            </a:r>
            <a:r>
              <a:rPr lang="en-US" sz="2400" dirty="0">
                <a:cs typeface="B Zar" pitchFamily="2" charset="-78"/>
              </a:rPr>
              <a:t>ATM </a:t>
            </a:r>
            <a:r>
              <a:rPr lang="fa-IR" sz="2400" dirty="0">
                <a:cs typeface="B Zar" pitchFamily="2" charset="-78"/>
              </a:rPr>
              <a:t>و ...</a:t>
            </a:r>
            <a:endParaRPr lang="en-US" sz="2400" dirty="0"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بانکداری الکترونیک : تشخیص هویت افراد نقد کننده چک </a:t>
            </a:r>
            <a:endParaRPr lang="en-US" sz="2400" dirty="0">
              <a:cs typeface="B Zar" pitchFamily="2" charset="-78"/>
            </a:endParaRPr>
          </a:p>
          <a:p>
            <a:pPr algn="justLow" rtl="1"/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5-کنترل دسترسی فیزیکی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درهای ورود و </a:t>
            </a:r>
            <a:r>
              <a:rPr lang="fa-IR" sz="2400" dirty="0" smtClean="0">
                <a:cs typeface="B Zar" pitchFamily="2" charset="-78"/>
              </a:rPr>
              <a:t>خروج- سیستم </a:t>
            </a:r>
            <a:r>
              <a:rPr lang="fa-IR" sz="2400" dirty="0">
                <a:cs typeface="B Zar" pitchFamily="2" charset="-78"/>
              </a:rPr>
              <a:t>حضور و </a:t>
            </a:r>
            <a:r>
              <a:rPr lang="fa-IR" sz="2400" dirty="0" smtClean="0">
                <a:cs typeface="B Zar" pitchFamily="2" charset="-78"/>
              </a:rPr>
              <a:t>غیاب- دستگاه‌های </a:t>
            </a:r>
            <a:r>
              <a:rPr lang="fa-IR" sz="2400" dirty="0">
                <a:cs typeface="B Zar" pitchFamily="2" charset="-78"/>
              </a:rPr>
              <a:t>هشدار دهنده </a:t>
            </a:r>
            <a:endParaRPr lang="en-US" sz="2400" dirty="0"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گاو صندوق، صندوق امانات و </a:t>
            </a:r>
            <a:r>
              <a:rPr lang="fa-IR" sz="2400" dirty="0" smtClean="0">
                <a:cs typeface="B Zar" pitchFamily="2" charset="-78"/>
              </a:rPr>
              <a:t>...- مکان‌های </a:t>
            </a:r>
            <a:r>
              <a:rPr lang="fa-IR" sz="2400" dirty="0">
                <a:cs typeface="B Zar" pitchFamily="2" charset="-78"/>
              </a:rPr>
              <a:t>امنیتی </a:t>
            </a:r>
            <a:endParaRPr lang="en-US" sz="2400" dirty="0">
              <a:cs typeface="B Zar" pitchFamily="2" charset="-78"/>
            </a:endParaRPr>
          </a:p>
          <a:p>
            <a:pPr algn="justLow" rtl="1"/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6- وسایل قابل حمل 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تلفن همراه </a:t>
            </a:r>
            <a:r>
              <a:rPr lang="fa-IR" sz="2400" dirty="0" smtClean="0">
                <a:cs typeface="B Zar" pitchFamily="2" charset="-78"/>
              </a:rPr>
              <a:t>- کامپیوترهای </a:t>
            </a:r>
            <a:r>
              <a:rPr lang="en-US" sz="2400" dirty="0">
                <a:cs typeface="B Zar" pitchFamily="2" charset="-78"/>
              </a:rPr>
              <a:t>Notebook </a:t>
            </a:r>
          </a:p>
          <a:p>
            <a:pPr algn="justLow" rtl="1"/>
            <a:r>
              <a:rPr lang="ar-SA" sz="2400" dirty="0">
                <a:solidFill>
                  <a:srgbClr val="FF0000"/>
                </a:solidFill>
                <a:cs typeface="B Zar" pitchFamily="2" charset="-78"/>
              </a:rPr>
              <a:t>7-صنایع خودروسازی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  <a:p>
            <a:pPr lvl="0" algn="justLow" rtl="1"/>
            <a:r>
              <a:rPr lang="fa-IR" sz="2400" dirty="0">
                <a:cs typeface="B Zar" pitchFamily="2" charset="-78"/>
              </a:rPr>
              <a:t>سوئیچ </a:t>
            </a:r>
            <a:r>
              <a:rPr lang="fa-IR" sz="2400" dirty="0" smtClean="0">
                <a:cs typeface="B Zar" pitchFamily="2" charset="-78"/>
              </a:rPr>
              <a:t>- قفل </a:t>
            </a:r>
            <a:r>
              <a:rPr lang="fa-IR" sz="2400" dirty="0">
                <a:cs typeface="B Zar" pitchFamily="2" charset="-78"/>
              </a:rPr>
              <a:t>درهای </a:t>
            </a:r>
            <a:r>
              <a:rPr lang="fa-IR" sz="2400" dirty="0" smtClean="0">
                <a:cs typeface="B Zar" pitchFamily="2" charset="-78"/>
              </a:rPr>
              <a:t>ماشین- </a:t>
            </a:r>
            <a:r>
              <a:rPr lang="ar-SA" sz="2400" dirty="0" smtClean="0">
                <a:cs typeface="B Zar" pitchFamily="2" charset="-78"/>
              </a:rPr>
              <a:t>8- </a:t>
            </a:r>
            <a:r>
              <a:rPr lang="ar-SA" sz="2400" dirty="0">
                <a:cs typeface="B Zar" pitchFamily="2" charset="-78"/>
              </a:rPr>
              <a:t>صنایع </a:t>
            </a:r>
            <a:r>
              <a:rPr lang="ar-SA" sz="2400" dirty="0" smtClean="0">
                <a:cs typeface="B Zar" pitchFamily="2" charset="-78"/>
              </a:rPr>
              <a:t>نظامی</a:t>
            </a:r>
            <a:r>
              <a:rPr lang="fa-IR" sz="2400" dirty="0" smtClean="0">
                <a:cs typeface="B Zar" pitchFamily="2" charset="-78"/>
              </a:rPr>
              <a:t>- گشت شناسایی- اسلحه‌های </a:t>
            </a:r>
            <a:r>
              <a:rPr lang="fa-IR" sz="2400" dirty="0">
                <a:cs typeface="B Zar" pitchFamily="2" charset="-78"/>
              </a:rPr>
              <a:t>هوشمند و ...</a:t>
            </a:r>
            <a:endParaRPr lang="en-US" sz="2400" dirty="0">
              <a:cs typeface="B Zar" pitchFamily="2" charset="-78"/>
            </a:endParaRPr>
          </a:p>
          <a:p>
            <a:pPr lvl="0" algn="justLow" rtl="1"/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051129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cs typeface="B Zar" pitchFamily="2" charset="-78"/>
              </a:rPr>
              <a:t>طراحی و پیاده سازی سیستم کنترل تردد مبتنی بر تشخیص اثر انگشت</a:t>
            </a:r>
            <a:endParaRPr lang="en-US" sz="2000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4" name="Picture 3" descr="C:\Users\esi\Desktop\100MSDCF\DSC003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15" y="3510915"/>
            <a:ext cx="5017770" cy="342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:\DCIM\100MSDCF\DSC003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4632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:\DCIM\100MSDCF\DSC0036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914400"/>
            <a:ext cx="420624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4479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B050"/>
                </a:solidFill>
                <a:cs typeface="B Zar" pitchFamily="2" charset="-78"/>
              </a:rPr>
              <a:t>طراحی و ساخت سیستم  کنترل گوی معلق مغناطیسی</a:t>
            </a:r>
            <a:endParaRPr lang="en-US" sz="2800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20" y="2743200"/>
            <a:ext cx="56307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442469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868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B050"/>
                </a:solidFill>
                <a:cs typeface="B Zar" pitchFamily="2" charset="-78"/>
              </a:rPr>
              <a:t>طراحی و ساخت سیستم  کنترل گوی معلق مغناطیسی</a:t>
            </a:r>
            <a:endParaRPr lang="en-US" sz="2800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62175"/>
            <a:ext cx="50577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156585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5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B050"/>
                </a:solidFill>
                <a:cs typeface="B Zar" pitchFamily="2" charset="-78"/>
              </a:rPr>
              <a:t>طراحی و ساخت سیستم  کنترل گوی معلق مغناطیسی</a:t>
            </a:r>
            <a:endParaRPr lang="en-US" sz="2800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04938"/>
            <a:ext cx="914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656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69632"/>
            <a:ext cx="6324600" cy="9495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فاصله‌سنج </a:t>
            </a:r>
            <a:r>
              <a:rPr lang="fa-IR" sz="2000" b="1" dirty="0" smtClean="0">
                <a:cs typeface="B Zar" pitchFamily="2" charset="-78"/>
              </a:rPr>
              <a:t>دیجیتالی- </a:t>
            </a:r>
            <a:r>
              <a:rPr lang="ar-SA" sz="2000" b="1" dirty="0">
                <a:cs typeface="B Zar" pitchFamily="2" charset="-78"/>
              </a:rPr>
              <a:t>	تابستان </a:t>
            </a:r>
            <a:r>
              <a:rPr lang="fa-IR" sz="2000" b="1" dirty="0" smtClean="0">
                <a:cs typeface="B Zar" pitchFamily="2" charset="-78"/>
              </a:rPr>
              <a:t>1394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algn="justLow" rtl="1"/>
            <a:r>
              <a:rPr lang="ar-SA" b="1" dirty="0" smtClean="0">
                <a:cs typeface="B Zar" pitchFamily="2" charset="-78"/>
              </a:rPr>
              <a:t>چکيده</a:t>
            </a:r>
            <a:endParaRPr lang="en-US" b="1" dirty="0">
              <a:cs typeface="B Zar" pitchFamily="2" charset="-78"/>
            </a:endParaRPr>
          </a:p>
          <a:p>
            <a:pPr algn="justLow" rtl="1"/>
            <a:r>
              <a:rPr lang="ar-SA" dirty="0">
                <a:cs typeface="B Zar" pitchFamily="2" charset="-78"/>
              </a:rPr>
              <a:t>هدف </a:t>
            </a:r>
            <a:r>
              <a:rPr lang="ar-SA" dirty="0" smtClean="0">
                <a:cs typeface="B Zar" pitchFamily="2" charset="-78"/>
              </a:rPr>
              <a:t>این </a:t>
            </a:r>
            <a:r>
              <a:rPr lang="ar-SA" dirty="0">
                <a:cs typeface="B Zar" pitchFamily="2" charset="-78"/>
              </a:rPr>
              <a:t>پروژه طراحی و ساخت فاصله‌سنج دیجیتالی </a:t>
            </a:r>
            <a:r>
              <a:rPr lang="ar-SA" dirty="0" smtClean="0">
                <a:cs typeface="B Zar" pitchFamily="2" charset="-78"/>
              </a:rPr>
              <a:t>است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Low" rtl="1"/>
            <a:r>
              <a:rPr lang="ar-SA" dirty="0" smtClean="0">
                <a:cs typeface="B Zar" pitchFamily="2" charset="-78"/>
              </a:rPr>
              <a:t>حس‌گر </a:t>
            </a:r>
            <a:r>
              <a:rPr lang="ar-SA" dirty="0">
                <a:cs typeface="B Zar" pitchFamily="2" charset="-78"/>
              </a:rPr>
              <a:t>آلتراسونیک یا ماوراء صوت یکی از حس‌گرهای غیر تماسی و مجاورتی یا پراگسیمیتی </a:t>
            </a:r>
            <a:r>
              <a:rPr lang="fa-IR" dirty="0" smtClean="0">
                <a:cs typeface="B Zar" pitchFamily="2" charset="-78"/>
              </a:rPr>
              <a:t>است.</a:t>
            </a:r>
          </a:p>
          <a:p>
            <a:pPr algn="justLow" rtl="1"/>
            <a:r>
              <a:rPr lang="ar-SA" dirty="0" smtClean="0">
                <a:cs typeface="B Zar" pitchFamily="2" charset="-78"/>
              </a:rPr>
              <a:t>حس‌گرهای </a:t>
            </a:r>
            <a:r>
              <a:rPr lang="ar-SA" dirty="0">
                <a:cs typeface="B Zar" pitchFamily="2" charset="-78"/>
              </a:rPr>
              <a:t>آلتراسونیک با ارسال یک پالس صوتی کوتاه در فرکانس فراصوت به سمت </a:t>
            </a:r>
            <a:r>
              <a:rPr lang="ar-SA" dirty="0" smtClean="0">
                <a:cs typeface="B Zar" pitchFamily="2" charset="-78"/>
              </a:rPr>
              <a:t>هدف</a:t>
            </a:r>
            <a:r>
              <a:rPr lang="fa-IR" dirty="0" smtClean="0">
                <a:cs typeface="B Zar" pitchFamily="2" charset="-78"/>
              </a:rPr>
              <a:t> و دریافت</a:t>
            </a:r>
            <a:r>
              <a:rPr lang="ar-SA" dirty="0" smtClean="0">
                <a:cs typeface="B Zar" pitchFamily="2" charset="-78"/>
              </a:rPr>
              <a:t> پالس منعکس </a:t>
            </a:r>
            <a:r>
              <a:rPr lang="fa-IR" dirty="0" smtClean="0">
                <a:cs typeface="B Zar" pitchFamily="2" charset="-78"/>
              </a:rPr>
              <a:t>شده عمل </a:t>
            </a:r>
            <a:r>
              <a:rPr lang="ar-SA" dirty="0" smtClean="0">
                <a:cs typeface="B Zar" pitchFamily="2" charset="-78"/>
              </a:rPr>
              <a:t>می‌کند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Low" rtl="1"/>
            <a:r>
              <a:rPr lang="fa-IR" dirty="0" smtClean="0">
                <a:cs typeface="B Zar" pitchFamily="2" charset="-78"/>
              </a:rPr>
              <a:t>محاسبه</a:t>
            </a:r>
            <a:r>
              <a:rPr lang="ar-SA" dirty="0" smtClean="0">
                <a:cs typeface="B Zar" pitchFamily="2" charset="-78"/>
              </a:rPr>
              <a:t> </a:t>
            </a:r>
            <a:r>
              <a:rPr lang="ar-SA" dirty="0">
                <a:cs typeface="B Zar" pitchFamily="2" charset="-78"/>
              </a:rPr>
              <a:t>فاصله </a:t>
            </a:r>
            <a:r>
              <a:rPr lang="ar-SA" dirty="0" smtClean="0">
                <a:cs typeface="B Zar" pitchFamily="2" charset="-78"/>
              </a:rPr>
              <a:t>با </a:t>
            </a:r>
            <a:r>
              <a:rPr lang="ar-SA" dirty="0">
                <a:cs typeface="B Zar" pitchFamily="2" charset="-78"/>
              </a:rPr>
              <a:t>اندازه‌گیری اختلاف زمانی ارسال و دریافت پالس </a:t>
            </a:r>
            <a:r>
              <a:rPr lang="fa-IR" dirty="0" smtClean="0">
                <a:cs typeface="B Zar" pitchFamily="2" charset="-78"/>
              </a:rPr>
              <a:t>و دانستن سرعت صوت انجام می شود</a:t>
            </a:r>
            <a:r>
              <a:rPr lang="ar-SA" dirty="0" smtClean="0">
                <a:cs typeface="B Zar" pitchFamily="2" charset="-78"/>
              </a:rPr>
              <a:t>.</a:t>
            </a:r>
            <a:endParaRPr lang="en-US" dirty="0">
              <a:cs typeface="B Zar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044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69632"/>
            <a:ext cx="6324600" cy="9495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fa-IR" sz="2000" b="1" dirty="0">
                <a:cs typeface="B Zar" pitchFamily="2" charset="-78"/>
              </a:rPr>
              <a:t>طراحی و ساخت فاصله‌سنج </a:t>
            </a:r>
            <a:r>
              <a:rPr lang="fa-IR" sz="2000" b="1" dirty="0" smtClean="0">
                <a:cs typeface="B Zar" pitchFamily="2" charset="-78"/>
              </a:rPr>
              <a:t>دیجیتالی- </a:t>
            </a:r>
            <a:r>
              <a:rPr lang="ar-SA" sz="2000" b="1" dirty="0">
                <a:cs typeface="B Zar" pitchFamily="2" charset="-78"/>
              </a:rPr>
              <a:t>	تابستان </a:t>
            </a:r>
            <a:r>
              <a:rPr lang="fa-IR" sz="2000" b="1" dirty="0" smtClean="0">
                <a:cs typeface="B Zar" pitchFamily="2" charset="-78"/>
              </a:rPr>
              <a:t>1394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4" name="Content Placeholder 3" descr="C:\Users\Comp Center\Desktop\eeeeeeeeeeeeeeeeeeeeeeeeee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48613" cy="4097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81200" y="5562600"/>
            <a:ext cx="5135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cs typeface="B Zar" pitchFamily="2" charset="-78"/>
              </a:rPr>
              <a:t>SRF01</a:t>
            </a:r>
            <a:r>
              <a:rPr lang="fa-IR" sz="2400" dirty="0">
                <a:cs typeface="B Zar" pitchFamily="2" charset="-78"/>
              </a:rPr>
              <a:t> یک مبدل آلتراسونیک </a:t>
            </a:r>
            <a:r>
              <a:rPr lang="fa-IR" sz="2400" dirty="0" smtClean="0">
                <a:cs typeface="B Zar" pitchFamily="2" charset="-78"/>
              </a:rPr>
              <a:t>فاصله سنج </a:t>
            </a:r>
            <a:endParaRPr lang="en-US" sz="2400" dirty="0">
              <a:cs typeface="B Zar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953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69632"/>
            <a:ext cx="8458200" cy="9495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طراحی و ساخت سيستم کنترل حلقه بسته موتور </a:t>
            </a:r>
            <a: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dc</a:t>
            </a: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به </a:t>
            </a: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صورت بی سيم</a:t>
            </a:r>
            <a: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</a:br>
            <a:r>
              <a:rPr lang="ar-SA" sz="2000" b="1" dirty="0">
                <a:cs typeface="B Zar" pitchFamily="2" charset="-78"/>
              </a:rPr>
              <a:t>	تابستان </a:t>
            </a:r>
            <a:r>
              <a:rPr lang="fa-IR" sz="2000" b="1" dirty="0" smtClean="0">
                <a:cs typeface="B Zar" pitchFamily="2" charset="-78"/>
              </a:rPr>
              <a:t>1385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5112"/>
            <a:ext cx="8077200" cy="3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945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69632"/>
            <a:ext cx="8458200" cy="949568"/>
          </a:xfrm>
        </p:spPr>
        <p:txBody>
          <a:bodyPr>
            <a:noAutofit/>
          </a:bodyPr>
          <a:lstStyle/>
          <a:p>
            <a:pPr algn="ctr" rtl="1"/>
            <a:r>
              <a:rPr lang="ar-SA" sz="2000" dirty="0" smtClean="0">
                <a:cs typeface="B Zar" pitchFamily="2" charset="-78"/>
              </a:rPr>
              <a:t>پايان‌نامه </a:t>
            </a:r>
            <a:r>
              <a:rPr lang="ar-SA" sz="2000" dirty="0">
                <a:cs typeface="B Zar" pitchFamily="2" charset="-78"/>
              </a:rPr>
              <a:t>دوره کارشناسي مهندسي برق-کنترل</a:t>
            </a:r>
            <a:r>
              <a:rPr lang="en-US" sz="2000" dirty="0">
                <a:cs typeface="B Zar" pitchFamily="2" charset="-78"/>
              </a:rPr>
              <a:t/>
            </a:r>
            <a:br>
              <a:rPr lang="en-US" sz="2000" dirty="0">
                <a:cs typeface="B Zar" pitchFamily="2" charset="-78"/>
              </a:rPr>
            </a:b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طراحی و ساخت سيستم کنترل حلقه بسته موتور </a:t>
            </a:r>
            <a: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dc</a:t>
            </a: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به </a:t>
            </a:r>
            <a:r>
              <a:rPr lang="fa-IR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>صورت بی سيم</a:t>
            </a:r>
            <a: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en-US" sz="2000" b="1" dirty="0">
                <a:solidFill>
                  <a:schemeClr val="folHlink"/>
                </a:solidFill>
                <a:latin typeface="Arial" pitchFamily="34" charset="0"/>
                <a:cs typeface="B Nazanin" pitchFamily="2" charset="-78"/>
              </a:rPr>
            </a:br>
            <a:r>
              <a:rPr lang="ar-SA" sz="2000" b="1" dirty="0" smtClean="0">
                <a:cs typeface="B Zar" pitchFamily="2" charset="-78"/>
              </a:rPr>
              <a:t>تابستان </a:t>
            </a:r>
            <a:r>
              <a:rPr lang="fa-IR" sz="2000" b="1" dirty="0" smtClean="0">
                <a:cs typeface="B Zar" pitchFamily="2" charset="-78"/>
              </a:rPr>
              <a:t>1385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itchFamily="2" charset="2"/>
              <a:buChar char="q"/>
            </a:pPr>
            <a:r>
              <a:rPr lang="fa-IR" sz="2600" b="1" dirty="0" smtClean="0">
                <a:cs typeface="B Nazanin" pitchFamily="2" charset="-78"/>
              </a:rPr>
              <a:t>موتور </a:t>
            </a:r>
            <a:r>
              <a:rPr lang="en-US" sz="2600" b="1" dirty="0" smtClean="0">
                <a:cs typeface="B Nazanin" pitchFamily="2" charset="-78"/>
              </a:rPr>
              <a:t>DC</a:t>
            </a:r>
            <a:r>
              <a:rPr lang="fa-IR" sz="2600" b="1" dirty="0" smtClean="0">
                <a:cs typeface="B Nazanin" pitchFamily="2" charset="-78"/>
              </a:rPr>
              <a:t> , اندازه گيری و کنترل سرعت</a:t>
            </a:r>
            <a:r>
              <a:rPr lang="en-US" sz="2600" b="1" dirty="0" smtClean="0">
                <a:cs typeface="B Nazanin" pitchFamily="2" charset="-78"/>
              </a:rPr>
              <a:t> </a:t>
            </a:r>
            <a:endParaRPr lang="fa-IR" sz="26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6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600" b="1" dirty="0" smtClean="0">
                <a:cs typeface="B Nazanin" pitchFamily="2" charset="-78"/>
              </a:rPr>
              <a:t>شناسايي و مدلسازی سيستم</a:t>
            </a:r>
            <a:r>
              <a:rPr lang="en-US" sz="2600" dirty="0" smtClean="0">
                <a:cs typeface="B Nazanin" pitchFamily="2" charset="-78"/>
              </a:rPr>
              <a:t> </a:t>
            </a:r>
            <a:endParaRPr lang="fa-IR" sz="26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6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600" b="1" dirty="0" smtClean="0">
                <a:cs typeface="B Nazanin" pitchFamily="2" charset="-78"/>
              </a:rPr>
              <a:t>طراحی کنترلر و پياده سازی آن</a:t>
            </a:r>
          </a:p>
          <a:p>
            <a:pPr algn="r" rtl="1">
              <a:buFont typeface="Wingdings" pitchFamily="2" charset="2"/>
              <a:buNone/>
            </a:pPr>
            <a:r>
              <a:rPr lang="en-US" sz="2600" dirty="0" smtClean="0">
                <a:cs typeface="B Nazanin" pitchFamily="2" charset="-78"/>
              </a:rPr>
              <a:t> </a:t>
            </a:r>
            <a:endParaRPr lang="fa-IR" sz="26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600" b="1" dirty="0" smtClean="0">
                <a:cs typeface="B Nazanin" pitchFamily="2" charset="-78"/>
              </a:rPr>
              <a:t>طراحی سيستم ارسال و دريافت داده ها</a:t>
            </a:r>
          </a:p>
          <a:p>
            <a:pPr algn="r" rtl="1">
              <a:buFont typeface="Wingdings" pitchFamily="2" charset="2"/>
              <a:buNone/>
            </a:pPr>
            <a:endParaRPr lang="fa-IR" sz="26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600" b="1" dirty="0" smtClean="0">
                <a:cs typeface="B Nazanin" pitchFamily="2" charset="-78"/>
              </a:rPr>
              <a:t>مدار عملی و الگوريتم پياده شده</a:t>
            </a:r>
            <a:r>
              <a:rPr lang="en-US" sz="2600" dirty="0" smtClean="0">
                <a:cs typeface="B Nazanin" pitchFamily="2" charset="-78"/>
              </a:rPr>
              <a:t> </a:t>
            </a:r>
            <a:endParaRPr lang="en-US" sz="2600" dirty="0">
              <a:cs typeface="B Nazanin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7529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14313"/>
            <a:ext cx="8486775" cy="1462087"/>
          </a:xfrm>
        </p:spPr>
        <p:txBody>
          <a:bodyPr/>
          <a:lstStyle/>
          <a:p>
            <a:pPr algn="ctr"/>
            <a:r>
              <a:rPr lang="fa-IR" sz="3000">
                <a:solidFill>
                  <a:srgbClr val="0000CC"/>
                </a:solidFill>
                <a:cs typeface="B Nazanin" pitchFamily="2" charset="-78"/>
              </a:rPr>
              <a:t>بدست آوردن تابع تبديل سرعت موتور </a:t>
            </a:r>
            <a:r>
              <a:rPr lang="en-US" sz="3000">
                <a:solidFill>
                  <a:srgbClr val="0000CC"/>
                </a:solidFill>
                <a:cs typeface="B Nazanin" pitchFamily="2" charset="-78"/>
              </a:rPr>
              <a:t/>
            </a:r>
            <a:br>
              <a:rPr lang="en-US" sz="3000">
                <a:solidFill>
                  <a:srgbClr val="0000CC"/>
                </a:solidFill>
                <a:cs typeface="B Nazanin" pitchFamily="2" charset="-78"/>
              </a:rPr>
            </a:br>
            <a:r>
              <a:rPr lang="fa-IR" sz="3000">
                <a:solidFill>
                  <a:srgbClr val="0000CC"/>
                </a:solidFill>
                <a:cs typeface="B Nazanin" pitchFamily="2" charset="-78"/>
              </a:rPr>
              <a:t>نسبت به ولتاژ ورودی</a:t>
            </a:r>
            <a:endParaRPr lang="en-US" sz="3000">
              <a:solidFill>
                <a:srgbClr val="0000CC"/>
              </a:solidFill>
              <a:cs typeface="B Nazanin" pitchFamily="2" charset="-78"/>
            </a:endParaRPr>
          </a:p>
        </p:txBody>
      </p:sp>
      <p:graphicFrame>
        <p:nvGraphicFramePr>
          <p:cNvPr id="8213" name="Object 2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56125" y="2090738"/>
          <a:ext cx="23828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3" imgW="1676160" imgH="393480" progId="Equation.3">
                  <p:embed/>
                </p:oleObj>
              </mc:Choice>
              <mc:Fallback>
                <p:oleObj name="Equation" r:id="rId3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090738"/>
                        <a:ext cx="23828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3352800"/>
          <a:ext cx="31083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2234880" imgH="431640" progId="Equation.3">
                  <p:embed/>
                </p:oleObj>
              </mc:Choice>
              <mc:Fallback>
                <p:oleObj name="Equation" r:id="rId5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31083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2667000"/>
          <a:ext cx="3902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2666880" imgH="393480" progId="Equation.3">
                  <p:embed/>
                </p:oleObj>
              </mc:Choice>
              <mc:Fallback>
                <p:oleObj name="Equation" r:id="rId7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39020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505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>
                <a:cs typeface="B Nazanin" pitchFamily="2" charset="-78"/>
              </a:rPr>
              <a:t>مدار معادل موتور </a:t>
            </a:r>
            <a:r>
              <a:rPr lang="en-US">
                <a:cs typeface="B Nazanin" pitchFamily="2" charset="-78"/>
              </a:rPr>
              <a:t>DC</a:t>
            </a:r>
          </a:p>
        </p:txBody>
      </p:sp>
      <p:graphicFrame>
        <p:nvGraphicFramePr>
          <p:cNvPr id="8215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95800" y="4038600"/>
          <a:ext cx="35528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0" imgW="2603160" imgH="457200" progId="Equation.3">
                  <p:embed/>
                </p:oleObj>
              </mc:Choice>
              <mc:Fallback>
                <p:oleObj name="Equation" r:id="rId10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35528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4495800" y="4800600"/>
          <a:ext cx="2743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2" imgW="1904760" imgH="431640" progId="Equation.3">
                  <p:embed/>
                </p:oleObj>
              </mc:Choice>
              <mc:Fallback>
                <p:oleObj name="Equation" r:id="rId12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2743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495800" y="5562600"/>
          <a:ext cx="1905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4" imgW="876240" imgH="393480" progId="Equation.3">
                  <p:embed/>
                </p:oleObj>
              </mc:Choice>
              <mc:Fallback>
                <p:oleObj name="Equation" r:id="rId14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905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23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2322</Words>
  <Application>Microsoft Office PowerPoint</Application>
  <PresentationFormat>On-screen Show (4:3)</PresentationFormat>
  <Paragraphs>378</Paragraphs>
  <Slides>45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Training</vt:lpstr>
      <vt:lpstr>Equation</vt:lpstr>
      <vt:lpstr>نمونه هایی از پروژه های کارشناسی مهندسی کنترل در دانشگاه صنعتی خواجه نصیرالدین طوسی</vt:lpstr>
      <vt:lpstr>پايان‌نامه دوره کارشناسي مهندسي برق-کنترل سامانه کنترل سطح مایع به کمک PLC S7-200-  تابستان 1392</vt:lpstr>
      <vt:lpstr>پايان‌نامه دوره کارشناسي مهندسي برق-کنترل سامانه کنترل سطح مایع به کمک PLC S7-200-  تابستان 1392</vt:lpstr>
      <vt:lpstr>پايان‌نامه دوره کارشناسي مهندسي برق-کنترل سامانه کنترل سطح مایع به کمک PLC S7-200-  تابستان 1392</vt:lpstr>
      <vt:lpstr>پايان‌نامه دوره کارشناسي مهندسي برق-کنترل طراحی و ساخت فاصله‌سنج دیجیتالی-  تابستان 1394</vt:lpstr>
      <vt:lpstr>پايان‌نامه دوره کارشناسي مهندسي برق-کنترل طراحی و ساخت فاصله‌سنج دیجیتالی-  تابستان 1394</vt:lpstr>
      <vt:lpstr>پايان‌نامه دوره کارشناسي مهندسي برق-کنترل طراحی و ساخت سيستم کنترل حلقه بسته موتور dc به صورت بی سيم  تابستان 1385</vt:lpstr>
      <vt:lpstr>پايان‌نامه دوره کارشناسي مهندسي برق-کنترل طراحی و ساخت سيستم کنترل حلقه بسته موتور dc به صورت بی سيم تابستان 1385</vt:lpstr>
      <vt:lpstr>بدست آوردن تابع تبديل سرعت موتور  نسبت به ولتاژ ورودی</vt:lpstr>
      <vt:lpstr>مراحل شناسايی پارامتري </vt:lpstr>
      <vt:lpstr>PowerPoint Presentation</vt:lpstr>
      <vt:lpstr> انتخاب کنترل کننده مناسب</vt:lpstr>
      <vt:lpstr>ساختار بلوک I</vt:lpstr>
      <vt:lpstr>ساختار بلوک II</vt:lpstr>
      <vt:lpstr>پايان‌نامه دوره کارشناسي مهندسي برق-کنترل   تخمین فلوی هوا با استفاده از ترکیب اطلاعات سنسوری   (سامانه اندازه‌گیری فلوی گازی آزمایشگاه ابزاردقیق)- تابستان 1395</vt:lpstr>
      <vt:lpstr>دستگاه اندازه گیری فلو آزمایشگاه ابزار دقیق</vt:lpstr>
      <vt:lpstr>Laboratory Anemometer </vt:lpstr>
      <vt:lpstr>Laboratory Anemometer </vt:lpstr>
      <vt:lpstr>Windmill-type Anemometer Sensor</vt:lpstr>
      <vt:lpstr>Thermal Anemometer Sensor</vt:lpstr>
      <vt:lpstr>Venturi Tube Sensor</vt:lpstr>
      <vt:lpstr>Hardware Discription</vt:lpstr>
      <vt:lpstr>Hardware Description</vt:lpstr>
      <vt:lpstr>Data Specification</vt:lpstr>
      <vt:lpstr>Fisher Estimation Method</vt:lpstr>
      <vt:lpstr>Fisher Estimation Method</vt:lpstr>
      <vt:lpstr>پايان‌نامه دوره کارشناسي مهندسي برق-کنترل  حذف نويز صوتي ترانسفورماتورها با استفاده از الگوريتمهاي تطبيقي LMS و FXLMS </vt:lpstr>
      <vt:lpstr>پايان‌نامه دوره کارشناسي مهندسي برق-کنترل  حذف نويز صوتي ترانسفورماتورها با استفاده از الگوريتمهاي تطبيقي LMS و FXLMS </vt:lpstr>
      <vt:lpstr>پايان‌نامه دوره کارشناسي مهندسي برق-کنترل  حذف نويز صوتي ترانسفورماتورها با استفاده از الگوريتمهاي تطبيقي LMS و FXLMS </vt:lpstr>
      <vt:lpstr>پايان‌نامه دوره کارشناسي مهندسي برق-کنترل  کنترل فشار سيستم غير خطی متشکل از دستگاه کمک تنفس و شش</vt:lpstr>
      <vt:lpstr>اجزای سیستم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2017-04-05T04:00:59Z</dcterms:created>
  <dcterms:modified xsi:type="dcterms:W3CDTF">2017-04-16T06:42:25Z</dcterms:modified>
</cp:coreProperties>
</file>